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57" r:id="rId4"/>
    <p:sldId id="258" r:id="rId5"/>
    <p:sldId id="274" r:id="rId6"/>
    <p:sldId id="261" r:id="rId7"/>
    <p:sldId id="275" r:id="rId8"/>
    <p:sldId id="262" r:id="rId9"/>
    <p:sldId id="263" r:id="rId10"/>
    <p:sldId id="264" r:id="rId11"/>
    <p:sldId id="265" r:id="rId12"/>
    <p:sldId id="266" r:id="rId13"/>
    <p:sldId id="267" r:id="rId14"/>
    <p:sldId id="270" r:id="rId15"/>
    <p:sldId id="271" r:id="rId16"/>
    <p:sldId id="272" r:id="rId17"/>
    <p:sldId id="273" r:id="rId18"/>
    <p:sldId id="268" r:id="rId19"/>
    <p:sldId id="269" r:id="rId20"/>
    <p:sldId id="276" r:id="rId21"/>
    <p:sldId id="282" r:id="rId22"/>
    <p:sldId id="281" r:id="rId23"/>
    <p:sldId id="280" r:id="rId24"/>
    <p:sldId id="279" r:id="rId25"/>
    <p:sldId id="278" r:id="rId26"/>
    <p:sldId id="277" r:id="rId2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9" d="100"/>
          <a:sy n="79" d="100"/>
        </p:scale>
        <p:origin x="1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46E5D6B0-FEE3-426B-A0C5-D2453F68176C}" type="datetimeFigureOut">
              <a:rPr lang="en-US" smtClean="0"/>
              <a:t>12/8/2015</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D6F03C20-6BBD-4620-A500-325E0C35A4C1}" type="slidenum">
              <a:rPr lang="en-US" smtClean="0"/>
              <a:t>‹#›</a:t>
            </a:fld>
            <a:endParaRPr lang="en-US"/>
          </a:p>
        </p:txBody>
      </p:sp>
    </p:spTree>
    <p:extLst>
      <p:ext uri="{BB962C8B-B14F-4D97-AF65-F5344CB8AC3E}">
        <p14:creationId xmlns:p14="http://schemas.microsoft.com/office/powerpoint/2010/main" val="345922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ecca.com/columns/mood-in-photography-digital-photography-10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 as we know it in regards to photography, is usually discussed in terms of hue, saturation, and brightness.  </a:t>
            </a:r>
            <a:r>
              <a:rPr lang="en-US" b="1" dirty="0"/>
              <a:t>Hue</a:t>
            </a:r>
            <a:r>
              <a:rPr lang="en-US" dirty="0"/>
              <a:t> is the color part of color. When we say a color is blue, purple, or yellow, we're generally talking about hue.  It’s natural color before any shades, tints, or tones are added.</a:t>
            </a:r>
            <a:br>
              <a:rPr lang="en-US" dirty="0"/>
            </a:br>
            <a:endParaRPr lang="en-US" dirty="0"/>
          </a:p>
        </p:txBody>
      </p:sp>
      <p:sp>
        <p:nvSpPr>
          <p:cNvPr id="4" name="Slide Number Placeholder 3"/>
          <p:cNvSpPr>
            <a:spLocks noGrp="1"/>
          </p:cNvSpPr>
          <p:nvPr>
            <p:ph type="sldNum" sz="quarter" idx="10"/>
          </p:nvPr>
        </p:nvSpPr>
        <p:spPr/>
        <p:txBody>
          <a:bodyPr/>
          <a:lstStyle/>
          <a:p>
            <a:fld id="{D6F03C20-6BBD-4620-A500-325E0C35A4C1}" type="slidenum">
              <a:rPr lang="en-US" smtClean="0"/>
              <a:t>2</a:t>
            </a:fld>
            <a:endParaRPr lang="en-US"/>
          </a:p>
        </p:txBody>
      </p:sp>
    </p:spTree>
    <p:extLst>
      <p:ext uri="{BB962C8B-B14F-4D97-AF65-F5344CB8AC3E}">
        <p14:creationId xmlns:p14="http://schemas.microsoft.com/office/powerpoint/2010/main" val="29474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following</a:t>
            </a:r>
            <a:r>
              <a:rPr lang="en-US" baseline="0" dirty="0" smtClean="0"/>
              <a:t> slides you will be presented with a variety of famous photographs taken from all over the world.  On the worksheet given write down the subject matter, the colors being used, and the color harmonies being presented.  After we go through each of them, we will then discuss each as a group.</a:t>
            </a:r>
            <a:endParaRPr lang="en-US" dirty="0"/>
          </a:p>
        </p:txBody>
      </p:sp>
      <p:sp>
        <p:nvSpPr>
          <p:cNvPr id="4" name="Slide Number Placeholder 3"/>
          <p:cNvSpPr>
            <a:spLocks noGrp="1"/>
          </p:cNvSpPr>
          <p:nvPr>
            <p:ph type="sldNum" sz="quarter" idx="10"/>
          </p:nvPr>
        </p:nvSpPr>
        <p:spPr/>
        <p:txBody>
          <a:bodyPr/>
          <a:lstStyle/>
          <a:p>
            <a:fld id="{D6F03C20-6BBD-4620-A500-325E0C35A4C1}" type="slidenum">
              <a:rPr lang="en-US" smtClean="0"/>
              <a:t>13</a:t>
            </a:fld>
            <a:endParaRPr lang="en-US"/>
          </a:p>
        </p:txBody>
      </p:sp>
    </p:spTree>
    <p:extLst>
      <p:ext uri="{BB962C8B-B14F-4D97-AF65-F5344CB8AC3E}">
        <p14:creationId xmlns:p14="http://schemas.microsoft.com/office/powerpoint/2010/main" val="245877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good photographer, color is a integral part of the constant image processing we do in our heads. We don't just see a composition in terms of lines and shapes; we see the colors in it and the way they work in harmony.  Color can make or break a work of art and that is also true in the photography world so it's a good idea to have some clue what it's all about.</a:t>
            </a:r>
            <a:endParaRPr lang="en-US" dirty="0"/>
          </a:p>
        </p:txBody>
      </p:sp>
      <p:sp>
        <p:nvSpPr>
          <p:cNvPr id="4" name="Slide Number Placeholder 3"/>
          <p:cNvSpPr>
            <a:spLocks noGrp="1"/>
          </p:cNvSpPr>
          <p:nvPr>
            <p:ph type="sldNum" sz="quarter" idx="10"/>
          </p:nvPr>
        </p:nvSpPr>
        <p:spPr/>
        <p:txBody>
          <a:bodyPr/>
          <a:lstStyle/>
          <a:p>
            <a:fld id="{D6F03C20-6BBD-4620-A500-325E0C35A4C1}" type="slidenum">
              <a:rPr lang="en-US" smtClean="0"/>
              <a:t>3</a:t>
            </a:fld>
            <a:endParaRPr lang="en-US"/>
          </a:p>
        </p:txBody>
      </p:sp>
    </p:spTree>
    <p:extLst>
      <p:ext uri="{BB962C8B-B14F-4D97-AF65-F5344CB8AC3E}">
        <p14:creationId xmlns:p14="http://schemas.microsoft.com/office/powerpoint/2010/main" val="381586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well known that color can affect </a:t>
            </a:r>
            <a:r>
              <a:rPr lang="en-US" dirty="0">
                <a:hlinkClick r:id="rId3"/>
              </a:rPr>
              <a:t>mood</a:t>
            </a:r>
            <a:r>
              <a:rPr lang="en-US" dirty="0"/>
              <a:t> and, like particular shapes and lines, can be used to evoke feelings.  Knowing what colors create which moods will help out any photographer.</a:t>
            </a:r>
            <a:endParaRPr lang="en-US" dirty="0"/>
          </a:p>
        </p:txBody>
      </p:sp>
      <p:sp>
        <p:nvSpPr>
          <p:cNvPr id="4" name="Slide Number Placeholder 3"/>
          <p:cNvSpPr>
            <a:spLocks noGrp="1"/>
          </p:cNvSpPr>
          <p:nvPr>
            <p:ph type="sldNum" sz="quarter" idx="10"/>
          </p:nvPr>
        </p:nvSpPr>
        <p:spPr/>
        <p:txBody>
          <a:bodyPr/>
          <a:lstStyle/>
          <a:p>
            <a:fld id="{D6F03C20-6BBD-4620-A500-325E0C35A4C1}" type="slidenum">
              <a:rPr lang="en-US" smtClean="0"/>
              <a:t>4</a:t>
            </a:fld>
            <a:endParaRPr lang="en-US"/>
          </a:p>
        </p:txBody>
      </p:sp>
    </p:spTree>
    <p:extLst>
      <p:ext uri="{BB962C8B-B14F-4D97-AF65-F5344CB8AC3E}">
        <p14:creationId xmlns:p14="http://schemas.microsoft.com/office/powerpoint/2010/main" val="29865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Saturation</a:t>
            </a:r>
            <a:r>
              <a:rPr lang="en-US" dirty="0"/>
              <a:t> (also called </a:t>
            </a:r>
            <a:r>
              <a:rPr lang="en-US" dirty="0" err="1"/>
              <a:t>chroma</a:t>
            </a:r>
            <a:r>
              <a:rPr lang="en-US" dirty="0"/>
              <a:t>) is the degree to which a color is colorful, as opposed to grayscale. So you might ask yourself the question, “Just how </a:t>
            </a:r>
            <a:r>
              <a:rPr lang="en-US" i="1" dirty="0"/>
              <a:t>blue</a:t>
            </a:r>
            <a:r>
              <a:rPr lang="en-US" dirty="0"/>
              <a:t> is that blue? A more saturated color looks more pure, while a less saturated color looks more dirty or diluted. Most colors found in nature are relatively unsaturated -- natural, pure color is fairly rare.</a:t>
            </a:r>
            <a:br>
              <a:rPr lang="en-US" dirty="0"/>
            </a:br>
            <a:endParaRPr lang="en-US" dirty="0"/>
          </a:p>
        </p:txBody>
      </p:sp>
      <p:sp>
        <p:nvSpPr>
          <p:cNvPr id="4" name="Slide Number Placeholder 3"/>
          <p:cNvSpPr>
            <a:spLocks noGrp="1"/>
          </p:cNvSpPr>
          <p:nvPr>
            <p:ph type="sldNum" sz="quarter" idx="10"/>
          </p:nvPr>
        </p:nvSpPr>
        <p:spPr/>
        <p:txBody>
          <a:bodyPr/>
          <a:lstStyle/>
          <a:p>
            <a:fld id="{D6F03C20-6BBD-4620-A500-325E0C35A4C1}" type="slidenum">
              <a:rPr lang="en-US" smtClean="0"/>
              <a:t>6</a:t>
            </a:fld>
            <a:endParaRPr lang="en-US"/>
          </a:p>
        </p:txBody>
      </p:sp>
    </p:spTree>
    <p:extLst>
      <p:ext uri="{BB962C8B-B14F-4D97-AF65-F5344CB8AC3E}">
        <p14:creationId xmlns:p14="http://schemas.microsoft.com/office/powerpoint/2010/main" val="243200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color</a:t>
            </a:r>
            <a:r>
              <a:rPr lang="en-US" baseline="0" dirty="0" smtClean="0"/>
              <a:t> has a different intensity than others.  Take the color yellow for example.  This hue is much brighter than that of let’s say purple.  In art, </a:t>
            </a:r>
            <a:r>
              <a:rPr lang="en-US" dirty="0"/>
              <a:t>warmer colors are more intense than cooler colors, and they tend to appear to advance toward us, while cooler colors appear to recede.</a:t>
            </a:r>
            <a:endParaRPr lang="en-US" dirty="0"/>
          </a:p>
        </p:txBody>
      </p:sp>
      <p:sp>
        <p:nvSpPr>
          <p:cNvPr id="4" name="Slide Number Placeholder 3"/>
          <p:cNvSpPr>
            <a:spLocks noGrp="1"/>
          </p:cNvSpPr>
          <p:nvPr>
            <p:ph type="sldNum" sz="quarter" idx="10"/>
          </p:nvPr>
        </p:nvSpPr>
        <p:spPr/>
        <p:txBody>
          <a:bodyPr/>
          <a:lstStyle/>
          <a:p>
            <a:fld id="{D6F03C20-6BBD-4620-A500-325E0C35A4C1}" type="slidenum">
              <a:rPr lang="en-US" smtClean="0"/>
              <a:t>8</a:t>
            </a:fld>
            <a:endParaRPr lang="en-US"/>
          </a:p>
        </p:txBody>
      </p:sp>
    </p:spTree>
    <p:extLst>
      <p:ext uri="{BB962C8B-B14F-4D97-AF65-F5344CB8AC3E}">
        <p14:creationId xmlns:p14="http://schemas.microsoft.com/office/powerpoint/2010/main" val="241925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 Schemes</a:t>
            </a:r>
            <a:r>
              <a:rPr lang="en-US" baseline="0" dirty="0" smtClean="0"/>
              <a:t> or color harmonies are colors that work well with one another.  That don’t clash but actually enhance one another.</a:t>
            </a:r>
            <a:endParaRPr lang="en-US" dirty="0"/>
          </a:p>
        </p:txBody>
      </p:sp>
      <p:sp>
        <p:nvSpPr>
          <p:cNvPr id="4" name="Slide Number Placeholder 3"/>
          <p:cNvSpPr>
            <a:spLocks noGrp="1"/>
          </p:cNvSpPr>
          <p:nvPr>
            <p:ph type="sldNum" sz="quarter" idx="10"/>
          </p:nvPr>
        </p:nvSpPr>
        <p:spPr/>
        <p:txBody>
          <a:bodyPr/>
          <a:lstStyle/>
          <a:p>
            <a:fld id="{D6F03C20-6BBD-4620-A500-325E0C35A4C1}" type="slidenum">
              <a:rPr lang="en-US" smtClean="0"/>
              <a:t>9</a:t>
            </a:fld>
            <a:endParaRPr lang="en-US"/>
          </a:p>
        </p:txBody>
      </p:sp>
    </p:spTree>
    <p:extLst>
      <p:ext uri="{BB962C8B-B14F-4D97-AF65-F5344CB8AC3E}">
        <p14:creationId xmlns:p14="http://schemas.microsoft.com/office/powerpoint/2010/main" val="288827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Complimentary</a:t>
            </a:r>
            <a:r>
              <a:rPr lang="en-US" baseline="0" dirty="0" smtClean="0"/>
              <a:t> colors do exactly what they are named for…..they compliment one another.  Complimentary colors are opposite to one another on the color wheel.  These color combos include Red-Green, Blue –Orange, Yellow-Purple.</a:t>
            </a:r>
            <a:endParaRPr lang="en-US" dirty="0"/>
          </a:p>
        </p:txBody>
      </p:sp>
      <p:sp>
        <p:nvSpPr>
          <p:cNvPr id="4" name="Slide Number Placeholder 3"/>
          <p:cNvSpPr>
            <a:spLocks noGrp="1"/>
          </p:cNvSpPr>
          <p:nvPr>
            <p:ph type="sldNum" sz="quarter" idx="10"/>
          </p:nvPr>
        </p:nvSpPr>
        <p:spPr/>
        <p:txBody>
          <a:bodyPr/>
          <a:lstStyle/>
          <a:p>
            <a:fld id="{D6F03C20-6BBD-4620-A500-325E0C35A4C1}" type="slidenum">
              <a:rPr lang="en-US" smtClean="0"/>
              <a:t>10</a:t>
            </a:fld>
            <a:endParaRPr lang="en-US"/>
          </a:p>
        </p:txBody>
      </p:sp>
    </p:spTree>
    <p:extLst>
      <p:ext uri="{BB962C8B-B14F-4D97-AF65-F5344CB8AC3E}">
        <p14:creationId xmlns:p14="http://schemas.microsoft.com/office/powerpoint/2010/main" val="3222455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Kind of a funny name</a:t>
            </a:r>
            <a:r>
              <a:rPr lang="en-US" baseline="0" dirty="0" smtClean="0"/>
              <a:t> but analogous color schemes are next to each other on the color wheel.  Think of them as next door neighbors.  Another way to remember 2 types of analogous color schemes is to think of warm and cool colors.  Remember those?  Warm colors, red, orange, and yellow are all neighbors on the color wheel.  The same for cool colors, green, blue, and purple.</a:t>
            </a:r>
            <a:endParaRPr lang="en-US" dirty="0"/>
          </a:p>
        </p:txBody>
      </p:sp>
      <p:sp>
        <p:nvSpPr>
          <p:cNvPr id="4" name="Slide Number Placeholder 3"/>
          <p:cNvSpPr>
            <a:spLocks noGrp="1"/>
          </p:cNvSpPr>
          <p:nvPr>
            <p:ph type="sldNum" sz="quarter" idx="10"/>
          </p:nvPr>
        </p:nvSpPr>
        <p:spPr/>
        <p:txBody>
          <a:bodyPr/>
          <a:lstStyle/>
          <a:p>
            <a:fld id="{D6F03C20-6BBD-4620-A500-325E0C35A4C1}" type="slidenum">
              <a:rPr lang="en-US" smtClean="0"/>
              <a:t>11</a:t>
            </a:fld>
            <a:endParaRPr lang="en-US"/>
          </a:p>
        </p:txBody>
      </p:sp>
    </p:spTree>
    <p:extLst>
      <p:ext uri="{BB962C8B-B14F-4D97-AF65-F5344CB8AC3E}">
        <p14:creationId xmlns:p14="http://schemas.microsoft.com/office/powerpoint/2010/main" val="61049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we have monochromatic.  With this color scheme you are only working with one hue from the color wheel and using value to enhance it.  In other words you are using the hue + the shade (adding black) + the tint (adding white).</a:t>
            </a:r>
            <a:endParaRPr lang="en-US" dirty="0"/>
          </a:p>
        </p:txBody>
      </p:sp>
      <p:sp>
        <p:nvSpPr>
          <p:cNvPr id="4" name="Slide Number Placeholder 3"/>
          <p:cNvSpPr>
            <a:spLocks noGrp="1"/>
          </p:cNvSpPr>
          <p:nvPr>
            <p:ph type="sldNum" sz="quarter" idx="10"/>
          </p:nvPr>
        </p:nvSpPr>
        <p:spPr/>
        <p:txBody>
          <a:bodyPr/>
          <a:lstStyle/>
          <a:p>
            <a:fld id="{D6F03C20-6BBD-4620-A500-325E0C35A4C1}" type="slidenum">
              <a:rPr lang="en-US" smtClean="0"/>
              <a:t>12</a:t>
            </a:fld>
            <a:endParaRPr lang="en-US"/>
          </a:p>
        </p:txBody>
      </p:sp>
    </p:spTree>
    <p:extLst>
      <p:ext uri="{BB962C8B-B14F-4D97-AF65-F5344CB8AC3E}">
        <p14:creationId xmlns:p14="http://schemas.microsoft.com/office/powerpoint/2010/main" val="309853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D31AC6-99B1-4C5C-BE95-3DD4852EC8A0}"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CED6-4961-486B-9E3F-B195B9C34C0E}" type="slidenum">
              <a:rPr lang="en-US" smtClean="0"/>
              <a:t>‹#›</a:t>
            </a:fld>
            <a:endParaRPr lang="en-US"/>
          </a:p>
        </p:txBody>
      </p:sp>
    </p:spTree>
    <p:extLst>
      <p:ext uri="{BB962C8B-B14F-4D97-AF65-F5344CB8AC3E}">
        <p14:creationId xmlns:p14="http://schemas.microsoft.com/office/powerpoint/2010/main" val="151992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31AC6-99B1-4C5C-BE95-3DD4852EC8A0}"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CED6-4961-486B-9E3F-B195B9C34C0E}" type="slidenum">
              <a:rPr lang="en-US" smtClean="0"/>
              <a:t>‹#›</a:t>
            </a:fld>
            <a:endParaRPr lang="en-US"/>
          </a:p>
        </p:txBody>
      </p:sp>
    </p:spTree>
    <p:extLst>
      <p:ext uri="{BB962C8B-B14F-4D97-AF65-F5344CB8AC3E}">
        <p14:creationId xmlns:p14="http://schemas.microsoft.com/office/powerpoint/2010/main" val="318632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31AC6-99B1-4C5C-BE95-3DD4852EC8A0}"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CED6-4961-486B-9E3F-B195B9C34C0E}" type="slidenum">
              <a:rPr lang="en-US" smtClean="0"/>
              <a:t>‹#›</a:t>
            </a:fld>
            <a:endParaRPr lang="en-US"/>
          </a:p>
        </p:txBody>
      </p:sp>
    </p:spTree>
    <p:extLst>
      <p:ext uri="{BB962C8B-B14F-4D97-AF65-F5344CB8AC3E}">
        <p14:creationId xmlns:p14="http://schemas.microsoft.com/office/powerpoint/2010/main" val="90338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31AC6-99B1-4C5C-BE95-3DD4852EC8A0}"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CED6-4961-486B-9E3F-B195B9C34C0E}" type="slidenum">
              <a:rPr lang="en-US" smtClean="0"/>
              <a:t>‹#›</a:t>
            </a:fld>
            <a:endParaRPr lang="en-US"/>
          </a:p>
        </p:txBody>
      </p:sp>
    </p:spTree>
    <p:extLst>
      <p:ext uri="{BB962C8B-B14F-4D97-AF65-F5344CB8AC3E}">
        <p14:creationId xmlns:p14="http://schemas.microsoft.com/office/powerpoint/2010/main" val="91411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31AC6-99B1-4C5C-BE95-3DD4852EC8A0}"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CED6-4961-486B-9E3F-B195B9C34C0E}" type="slidenum">
              <a:rPr lang="en-US" smtClean="0"/>
              <a:t>‹#›</a:t>
            </a:fld>
            <a:endParaRPr lang="en-US"/>
          </a:p>
        </p:txBody>
      </p:sp>
    </p:spTree>
    <p:extLst>
      <p:ext uri="{BB962C8B-B14F-4D97-AF65-F5344CB8AC3E}">
        <p14:creationId xmlns:p14="http://schemas.microsoft.com/office/powerpoint/2010/main" val="17779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D31AC6-99B1-4C5C-BE95-3DD4852EC8A0}"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CED6-4961-486B-9E3F-B195B9C34C0E}" type="slidenum">
              <a:rPr lang="en-US" smtClean="0"/>
              <a:t>‹#›</a:t>
            </a:fld>
            <a:endParaRPr lang="en-US"/>
          </a:p>
        </p:txBody>
      </p:sp>
    </p:spTree>
    <p:extLst>
      <p:ext uri="{BB962C8B-B14F-4D97-AF65-F5344CB8AC3E}">
        <p14:creationId xmlns:p14="http://schemas.microsoft.com/office/powerpoint/2010/main" val="62088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D31AC6-99B1-4C5C-BE95-3DD4852EC8A0}"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4CED6-4961-486B-9E3F-B195B9C34C0E}" type="slidenum">
              <a:rPr lang="en-US" smtClean="0"/>
              <a:t>‹#›</a:t>
            </a:fld>
            <a:endParaRPr lang="en-US"/>
          </a:p>
        </p:txBody>
      </p:sp>
    </p:spTree>
    <p:extLst>
      <p:ext uri="{BB962C8B-B14F-4D97-AF65-F5344CB8AC3E}">
        <p14:creationId xmlns:p14="http://schemas.microsoft.com/office/powerpoint/2010/main" val="248539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D31AC6-99B1-4C5C-BE95-3DD4852EC8A0}"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4CED6-4961-486B-9E3F-B195B9C34C0E}" type="slidenum">
              <a:rPr lang="en-US" smtClean="0"/>
              <a:t>‹#›</a:t>
            </a:fld>
            <a:endParaRPr lang="en-US"/>
          </a:p>
        </p:txBody>
      </p:sp>
    </p:spTree>
    <p:extLst>
      <p:ext uri="{BB962C8B-B14F-4D97-AF65-F5344CB8AC3E}">
        <p14:creationId xmlns:p14="http://schemas.microsoft.com/office/powerpoint/2010/main" val="22234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31AC6-99B1-4C5C-BE95-3DD4852EC8A0}"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4CED6-4961-486B-9E3F-B195B9C34C0E}" type="slidenum">
              <a:rPr lang="en-US" smtClean="0"/>
              <a:t>‹#›</a:t>
            </a:fld>
            <a:endParaRPr lang="en-US"/>
          </a:p>
        </p:txBody>
      </p:sp>
    </p:spTree>
    <p:extLst>
      <p:ext uri="{BB962C8B-B14F-4D97-AF65-F5344CB8AC3E}">
        <p14:creationId xmlns:p14="http://schemas.microsoft.com/office/powerpoint/2010/main" val="349931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31AC6-99B1-4C5C-BE95-3DD4852EC8A0}"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CED6-4961-486B-9E3F-B195B9C34C0E}" type="slidenum">
              <a:rPr lang="en-US" smtClean="0"/>
              <a:t>‹#›</a:t>
            </a:fld>
            <a:endParaRPr lang="en-US"/>
          </a:p>
        </p:txBody>
      </p:sp>
    </p:spTree>
    <p:extLst>
      <p:ext uri="{BB962C8B-B14F-4D97-AF65-F5344CB8AC3E}">
        <p14:creationId xmlns:p14="http://schemas.microsoft.com/office/powerpoint/2010/main" val="159936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31AC6-99B1-4C5C-BE95-3DD4852EC8A0}"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CED6-4961-486B-9E3F-B195B9C34C0E}" type="slidenum">
              <a:rPr lang="en-US" smtClean="0"/>
              <a:t>‹#›</a:t>
            </a:fld>
            <a:endParaRPr lang="en-US"/>
          </a:p>
        </p:txBody>
      </p:sp>
    </p:spTree>
    <p:extLst>
      <p:ext uri="{BB962C8B-B14F-4D97-AF65-F5344CB8AC3E}">
        <p14:creationId xmlns:p14="http://schemas.microsoft.com/office/powerpoint/2010/main" val="335130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31AC6-99B1-4C5C-BE95-3DD4852EC8A0}" type="datetimeFigureOut">
              <a:rPr lang="en-US" smtClean="0"/>
              <a:t>12/8/2015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4CED6-4961-486B-9E3F-B195B9C34C0E}" type="slidenum">
              <a:rPr lang="en-US" smtClean="0"/>
              <a:t>‹#›</a:t>
            </a:fld>
            <a:endParaRPr lang="en-US"/>
          </a:p>
        </p:txBody>
      </p:sp>
    </p:spTree>
    <p:extLst>
      <p:ext uri="{BB962C8B-B14F-4D97-AF65-F5344CB8AC3E}">
        <p14:creationId xmlns:p14="http://schemas.microsoft.com/office/powerpoint/2010/main" val="2695334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basics of color theory</a:t>
            </a:r>
            <a:endParaRPr lang="en-US" dirty="0"/>
          </a:p>
        </p:txBody>
      </p:sp>
      <p:sp>
        <p:nvSpPr>
          <p:cNvPr id="3" name="Subtitle 2"/>
          <p:cNvSpPr>
            <a:spLocks noGrp="1"/>
          </p:cNvSpPr>
          <p:nvPr>
            <p:ph type="subTitle" idx="1"/>
          </p:nvPr>
        </p:nvSpPr>
        <p:spPr/>
        <p:txBody>
          <a:bodyPr/>
          <a:lstStyle/>
          <a:p>
            <a:r>
              <a:rPr lang="en-US" dirty="0" smtClean="0"/>
              <a:t>Photo 1</a:t>
            </a:r>
            <a:endParaRPr lang="en-US" dirty="0"/>
          </a:p>
        </p:txBody>
      </p:sp>
    </p:spTree>
    <p:extLst>
      <p:ext uri="{BB962C8B-B14F-4D97-AF65-F5344CB8AC3E}">
        <p14:creationId xmlns:p14="http://schemas.microsoft.com/office/powerpoint/2010/main" val="1490696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Complimentary</a:t>
            </a:r>
            <a:r>
              <a:rPr lang="en-US" dirty="0" smtClean="0"/>
              <a:t>: Colors across from each other in a color wheel</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2760" y="809474"/>
            <a:ext cx="4079240" cy="407924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9040" y="4172841"/>
            <a:ext cx="3476320" cy="232044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388" y="3388012"/>
            <a:ext cx="4767512" cy="317834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4518" y="809474"/>
            <a:ext cx="3958242" cy="2968682"/>
          </a:xfrm>
          <a:prstGeom prst="rect">
            <a:avLst/>
          </a:prstGeom>
        </p:spPr>
      </p:pic>
    </p:spTree>
    <p:extLst>
      <p:ext uri="{BB962C8B-B14F-4D97-AF65-F5344CB8AC3E}">
        <p14:creationId xmlns:p14="http://schemas.microsoft.com/office/powerpoint/2010/main" val="42175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Analogous: </a:t>
            </a:r>
            <a:r>
              <a:rPr lang="en-US" dirty="0" smtClean="0"/>
              <a:t>colors next to each other on color wheel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2005" y="1027906"/>
            <a:ext cx="3917474" cy="3917474"/>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16" y="3819145"/>
            <a:ext cx="3645408" cy="273405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5621" y="1114662"/>
            <a:ext cx="4386274" cy="2935605"/>
          </a:xfrm>
          <a:prstGeom prst="rect">
            <a:avLst/>
          </a:prstGeom>
        </p:spPr>
      </p:pic>
    </p:spTree>
    <p:extLst>
      <p:ext uri="{BB962C8B-B14F-4D97-AF65-F5344CB8AC3E}">
        <p14:creationId xmlns:p14="http://schemas.microsoft.com/office/powerpoint/2010/main" val="160436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Monochromatic: </a:t>
            </a:r>
            <a:r>
              <a:rPr lang="en-US" dirty="0" smtClean="0"/>
              <a:t>different values of 1 color</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185" y="988823"/>
            <a:ext cx="3200738" cy="240055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849" y="1027906"/>
            <a:ext cx="5608365" cy="372978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559993"/>
            <a:ext cx="4716499" cy="3133415"/>
          </a:xfrm>
          <a:prstGeom prst="rect">
            <a:avLst/>
          </a:prstGeom>
        </p:spPr>
      </p:pic>
    </p:spTree>
    <p:extLst>
      <p:ext uri="{BB962C8B-B14F-4D97-AF65-F5344CB8AC3E}">
        <p14:creationId xmlns:p14="http://schemas.microsoft.com/office/powerpoint/2010/main" val="355141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works of photography</a:t>
            </a:r>
            <a:endParaRPr lang="en-US" dirty="0"/>
          </a:p>
        </p:txBody>
      </p:sp>
    </p:spTree>
    <p:extLst>
      <p:ext uri="{BB962C8B-B14F-4D97-AF65-F5344CB8AC3E}">
        <p14:creationId xmlns:p14="http://schemas.microsoft.com/office/powerpoint/2010/main" val="54764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24" y="123825"/>
            <a:ext cx="11780776" cy="1325563"/>
          </a:xfrm>
        </p:spPr>
        <p:txBody>
          <a:bodyPr/>
          <a:lstStyle/>
          <a:p>
            <a:r>
              <a:rPr lang="en-US" dirty="0" smtClean="0"/>
              <a:t>Afghan Girl:  </a:t>
            </a:r>
            <a:r>
              <a:rPr lang="en-US" b="1" dirty="0" smtClean="0"/>
              <a:t>Steve </a:t>
            </a:r>
            <a:r>
              <a:rPr lang="en-US" b="1" dirty="0" err="1" smtClean="0"/>
              <a:t>Mccurry</a:t>
            </a:r>
            <a:r>
              <a:rPr lang="en-US" b="1" dirty="0" smtClean="0"/>
              <a:t>:  </a:t>
            </a:r>
            <a:r>
              <a:rPr lang="en-US" dirty="0" smtClean="0"/>
              <a:t>National Geographic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0607" y="1081088"/>
            <a:ext cx="7719523" cy="5522912"/>
          </a:xfrm>
        </p:spPr>
      </p:pic>
    </p:spTree>
    <p:extLst>
      <p:ext uri="{BB962C8B-B14F-4D97-AF65-F5344CB8AC3E}">
        <p14:creationId xmlns:p14="http://schemas.microsoft.com/office/powerpoint/2010/main" val="862139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Annie </a:t>
            </a:r>
            <a:r>
              <a:rPr lang="en-US" dirty="0" err="1" smtClean="0"/>
              <a:t>Leibovitz</a:t>
            </a:r>
            <a:r>
              <a:rPr lang="en-US" dirty="0" smtClean="0"/>
              <a:t>:  Vogue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6125" y="1381124"/>
            <a:ext cx="7521237" cy="5146675"/>
          </a:xfrm>
        </p:spPr>
      </p:pic>
    </p:spTree>
    <p:extLst>
      <p:ext uri="{BB962C8B-B14F-4D97-AF65-F5344CB8AC3E}">
        <p14:creationId xmlns:p14="http://schemas.microsoft.com/office/powerpoint/2010/main" val="1062993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Timothy Hogan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6249" y="1518444"/>
            <a:ext cx="7792017" cy="4958556"/>
          </a:xfrm>
        </p:spPr>
      </p:pic>
    </p:spTree>
    <p:extLst>
      <p:ext uri="{BB962C8B-B14F-4D97-AF65-F5344CB8AC3E}">
        <p14:creationId xmlns:p14="http://schemas.microsoft.com/office/powerpoint/2010/main" val="1734869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Jeremy Cowart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9338" y="1330325"/>
            <a:ext cx="6861362" cy="5312358"/>
          </a:xfrm>
        </p:spPr>
      </p:pic>
    </p:spTree>
    <p:extLst>
      <p:ext uri="{BB962C8B-B14F-4D97-AF65-F5344CB8AC3E}">
        <p14:creationId xmlns:p14="http://schemas.microsoft.com/office/powerpoint/2010/main" val="2271927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should I make sure to do? What should I think about? </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Think about color and how it can enhance the mood or feelings in a photograph. </a:t>
            </a:r>
            <a:endParaRPr lang="en-US" dirty="0"/>
          </a:p>
          <a:p>
            <a:r>
              <a:rPr lang="en-US" dirty="0"/>
              <a:t>Think about every single object in the frame. Are you sure you want it to be there? </a:t>
            </a:r>
          </a:p>
          <a:p>
            <a:r>
              <a:rPr lang="en-US" dirty="0"/>
              <a:t>Think about what you are trying to say with the photograph. Is it just “pretty”, or are you trying to tell the view something? </a:t>
            </a:r>
          </a:p>
          <a:p>
            <a:r>
              <a:rPr lang="en-US" dirty="0"/>
              <a:t>Think about the camera angle…is it boring? Does it help to say something about the subject?</a:t>
            </a:r>
          </a:p>
          <a:p>
            <a:r>
              <a:rPr lang="en-US" dirty="0"/>
              <a:t>Your photograph should reflect everything we have learned so far about: </a:t>
            </a:r>
          </a:p>
          <a:p>
            <a:pPr lvl="1"/>
            <a:r>
              <a:rPr lang="en-US" dirty="0"/>
              <a:t>Physical choices </a:t>
            </a:r>
          </a:p>
          <a:p>
            <a:pPr lvl="1"/>
            <a:r>
              <a:rPr lang="en-US" dirty="0"/>
              <a:t>Photo commandments (avoiding clutter, rule of thirds, </a:t>
            </a:r>
            <a:r>
              <a:rPr lang="en-US" dirty="0" err="1"/>
              <a:t>etc</a:t>
            </a:r>
            <a:r>
              <a:rPr lang="en-US" dirty="0"/>
              <a:t>) </a:t>
            </a:r>
          </a:p>
          <a:p>
            <a:pPr lvl="1"/>
            <a:r>
              <a:rPr lang="en-US" dirty="0"/>
              <a:t>Composition (line, shape, texture) </a:t>
            </a:r>
          </a:p>
          <a:p>
            <a:pPr lvl="1"/>
            <a:r>
              <a:rPr lang="en-US" dirty="0"/>
              <a:t>Shadows and light </a:t>
            </a:r>
          </a:p>
          <a:p>
            <a:pPr lvl="1"/>
            <a:r>
              <a:rPr lang="en-US" dirty="0" smtClean="0"/>
              <a:t>What </a:t>
            </a:r>
            <a:r>
              <a:rPr lang="en-US" dirty="0"/>
              <a:t>you include in the frame </a:t>
            </a:r>
            <a:r>
              <a:rPr lang="en-US" dirty="0" smtClean="0"/>
              <a:t> crop out unnecessary backgrounds</a:t>
            </a:r>
            <a:endParaRPr lang="en-US" dirty="0"/>
          </a:p>
          <a:p>
            <a:r>
              <a:rPr lang="en-US" b="1" dirty="0"/>
              <a:t>PHOTOS MUST BE IN FOCUS!!!! </a:t>
            </a:r>
            <a:endParaRPr lang="en-US" dirty="0"/>
          </a:p>
          <a:p>
            <a:endParaRPr lang="en-US" dirty="0"/>
          </a:p>
        </p:txBody>
      </p:sp>
    </p:spTree>
    <p:extLst>
      <p:ext uri="{BB962C8B-B14F-4D97-AF65-F5344CB8AC3E}">
        <p14:creationId xmlns:p14="http://schemas.microsoft.com/office/powerpoint/2010/main" val="4183570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examples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473" y="2800160"/>
            <a:ext cx="5869527" cy="391763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409" y="365124"/>
            <a:ext cx="5674191" cy="4255643"/>
          </a:xfrm>
          <a:prstGeom prst="rect">
            <a:avLst/>
          </a:prstGeom>
        </p:spPr>
      </p:pic>
    </p:spTree>
    <p:extLst>
      <p:ext uri="{BB962C8B-B14F-4D97-AF65-F5344CB8AC3E}">
        <p14:creationId xmlns:p14="http://schemas.microsoft.com/office/powerpoint/2010/main" val="326597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477512" cy="4206875"/>
          </a:xfrm>
        </p:spPr>
        <p:txBody>
          <a:bodyPr>
            <a:normAutofit/>
          </a:bodyPr>
          <a:lstStyle/>
          <a:p>
            <a:r>
              <a:rPr lang="en-US" b="1" dirty="0" smtClean="0"/>
              <a:t>Hue: The name of a color (green, bl</a:t>
            </a:r>
            <a:r>
              <a:rPr lang="en-US" b="1" dirty="0" smtClean="0"/>
              <a:t>ue, red, </a:t>
            </a:r>
            <a:r>
              <a:rPr lang="en-US" b="1" dirty="0" err="1" smtClean="0"/>
              <a:t>etc</a:t>
            </a:r>
            <a:r>
              <a:rPr lang="en-US" b="1" dirty="0" smtClean="0"/>
              <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7734" y="365125"/>
            <a:ext cx="6370698" cy="6358922"/>
          </a:xfrm>
        </p:spPr>
      </p:pic>
    </p:spTree>
    <p:extLst>
      <p:ext uri="{BB962C8B-B14F-4D97-AF65-F5344CB8AC3E}">
        <p14:creationId xmlns:p14="http://schemas.microsoft.com/office/powerpoint/2010/main" val="10295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984" y="121919"/>
            <a:ext cx="8612600" cy="6459450"/>
          </a:xfrm>
          <a:prstGeom prst="rect">
            <a:avLst/>
          </a:prstGeom>
        </p:spPr>
      </p:pic>
    </p:spTree>
    <p:extLst>
      <p:ext uri="{BB962C8B-B14F-4D97-AF65-F5344CB8AC3E}">
        <p14:creationId xmlns:p14="http://schemas.microsoft.com/office/powerpoint/2010/main" val="31339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728" y="201104"/>
            <a:ext cx="8229600" cy="6511521"/>
          </a:xfrm>
          <a:prstGeom prst="rect">
            <a:avLst/>
          </a:prstGeom>
        </p:spPr>
      </p:pic>
    </p:spTree>
    <p:extLst>
      <p:ext uri="{BB962C8B-B14F-4D97-AF65-F5344CB8AC3E}">
        <p14:creationId xmlns:p14="http://schemas.microsoft.com/office/powerpoint/2010/main" val="13412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83" y="224242"/>
            <a:ext cx="9950637" cy="6633758"/>
          </a:xfrm>
          <a:prstGeom prst="rect">
            <a:avLst/>
          </a:prstGeom>
        </p:spPr>
      </p:pic>
    </p:spTree>
    <p:extLst>
      <p:ext uri="{BB962C8B-B14F-4D97-AF65-F5344CB8AC3E}">
        <p14:creationId xmlns:p14="http://schemas.microsoft.com/office/powerpoint/2010/main" val="28358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088" y="261747"/>
            <a:ext cx="9802368" cy="6510528"/>
          </a:xfrm>
          <a:prstGeom prst="rect">
            <a:avLst/>
          </a:prstGeom>
        </p:spPr>
      </p:pic>
    </p:spTree>
    <p:extLst>
      <p:ext uri="{BB962C8B-B14F-4D97-AF65-F5344CB8AC3E}">
        <p14:creationId xmlns:p14="http://schemas.microsoft.com/office/powerpoint/2010/main" val="95191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112" y="212978"/>
            <a:ext cx="9245600" cy="6746399"/>
          </a:xfrm>
          <a:prstGeom prst="rect">
            <a:avLst/>
          </a:prstGeom>
        </p:spPr>
      </p:pic>
    </p:spTree>
    <p:extLst>
      <p:ext uri="{BB962C8B-B14F-4D97-AF65-F5344CB8AC3E}">
        <p14:creationId xmlns:p14="http://schemas.microsoft.com/office/powerpoint/2010/main" val="195993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425" y="334040"/>
            <a:ext cx="9110271" cy="6097239"/>
          </a:xfrm>
          <a:prstGeom prst="rect">
            <a:avLst/>
          </a:prstGeom>
        </p:spPr>
      </p:pic>
    </p:spTree>
    <p:extLst>
      <p:ext uri="{BB962C8B-B14F-4D97-AF65-F5344CB8AC3E}">
        <p14:creationId xmlns:p14="http://schemas.microsoft.com/office/powerpoint/2010/main" val="23267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121" y="292608"/>
            <a:ext cx="7023632" cy="6180796"/>
          </a:xfrm>
          <a:prstGeom prst="rect">
            <a:avLst/>
          </a:prstGeom>
        </p:spPr>
      </p:pic>
    </p:spTree>
    <p:extLst>
      <p:ext uri="{BB962C8B-B14F-4D97-AF65-F5344CB8AC3E}">
        <p14:creationId xmlns:p14="http://schemas.microsoft.com/office/powerpoint/2010/main" val="21910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7872"/>
            <a:ext cx="6515099" cy="434339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874" y="2125272"/>
            <a:ext cx="6169152" cy="4732728"/>
          </a:xfrm>
          <a:prstGeom prst="rect">
            <a:avLst/>
          </a:prstGeom>
        </p:spPr>
      </p:pic>
    </p:spTree>
    <p:extLst>
      <p:ext uri="{BB962C8B-B14F-4D97-AF65-F5344CB8AC3E}">
        <p14:creationId xmlns:p14="http://schemas.microsoft.com/office/powerpoint/2010/main" val="21125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862" y="-64960"/>
            <a:ext cx="8322310" cy="552046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304" y="2735335"/>
            <a:ext cx="5830355" cy="4031628"/>
          </a:xfrm>
          <a:prstGeom prst="rect">
            <a:avLst/>
          </a:prstGeom>
        </p:spPr>
      </p:pic>
    </p:spTree>
    <p:extLst>
      <p:ext uri="{BB962C8B-B14F-4D97-AF65-F5344CB8AC3E}">
        <p14:creationId xmlns:p14="http://schemas.microsoft.com/office/powerpoint/2010/main" val="122513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Brightness</a:t>
            </a:r>
            <a:r>
              <a:rPr lang="en-US" dirty="0" smtClean="0"/>
              <a:t>: The quality </a:t>
            </a:r>
            <a:r>
              <a:rPr lang="en-US" dirty="0"/>
              <a:t>of visual perception that varies with amount or intensity of light </a:t>
            </a:r>
            <a:endParaRPr lang="en-US" dirty="0"/>
          </a:p>
        </p:txBody>
      </p:sp>
      <p:pic>
        <p:nvPicPr>
          <p:cNvPr id="2050" name="Picture 2" descr="http://www.epson.com/_alfresco/LandingPages/landing/colorbrightness/images/slider_peppers_803x25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6467" y="2328672"/>
            <a:ext cx="10019633" cy="319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16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 y="365125"/>
            <a:ext cx="12033504" cy="1325563"/>
          </a:xfrm>
        </p:spPr>
        <p:txBody>
          <a:bodyPr/>
          <a:lstStyle/>
          <a:p>
            <a:r>
              <a:rPr lang="en-US" b="1" dirty="0" smtClean="0"/>
              <a:t>Saturation: How vivid a color is (The POW of a color)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1499" y="1486694"/>
            <a:ext cx="8671179" cy="4926806"/>
          </a:xfrm>
        </p:spPr>
      </p:pic>
    </p:spTree>
    <p:extLst>
      <p:ext uri="{BB962C8B-B14F-4D97-AF65-F5344CB8AC3E}">
        <p14:creationId xmlns:p14="http://schemas.microsoft.com/office/powerpoint/2010/main" val="224266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68" y="1419986"/>
            <a:ext cx="10972800" cy="3920618"/>
          </a:xfrm>
          <a:prstGeom prst="rect">
            <a:avLst/>
          </a:prstGeom>
        </p:spPr>
      </p:pic>
    </p:spTree>
    <p:extLst>
      <p:ext uri="{BB962C8B-B14F-4D97-AF65-F5344CB8AC3E}">
        <p14:creationId xmlns:p14="http://schemas.microsoft.com/office/powerpoint/2010/main" val="19938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Intensity and harmony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100" y="1353343"/>
            <a:ext cx="3467100" cy="500062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353342"/>
            <a:ext cx="8013700" cy="50085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4263" y="1522015"/>
            <a:ext cx="7500941" cy="5000627"/>
          </a:xfrm>
          <a:prstGeom prst="rect">
            <a:avLst/>
          </a:prstGeom>
        </p:spPr>
      </p:pic>
    </p:spTree>
    <p:extLst>
      <p:ext uri="{BB962C8B-B14F-4D97-AF65-F5344CB8AC3E}">
        <p14:creationId xmlns:p14="http://schemas.microsoft.com/office/powerpoint/2010/main" val="333849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Schemes</a:t>
            </a:r>
            <a:endParaRPr lang="en-US" dirty="0"/>
          </a:p>
        </p:txBody>
      </p:sp>
      <p:sp>
        <p:nvSpPr>
          <p:cNvPr id="3" name="Content Placeholder 2"/>
          <p:cNvSpPr>
            <a:spLocks noGrp="1"/>
          </p:cNvSpPr>
          <p:nvPr>
            <p:ph idx="1"/>
          </p:nvPr>
        </p:nvSpPr>
        <p:spPr/>
        <p:txBody>
          <a:bodyPr/>
          <a:lstStyle/>
          <a:p>
            <a:r>
              <a:rPr lang="en-US" dirty="0" smtClean="0"/>
              <a:t>Complimentary</a:t>
            </a:r>
          </a:p>
          <a:p>
            <a:r>
              <a:rPr lang="en-US" dirty="0" smtClean="0"/>
              <a:t>Analogous</a:t>
            </a:r>
          </a:p>
          <a:p>
            <a:r>
              <a:rPr lang="en-US" dirty="0" smtClean="0"/>
              <a:t>Monochromatic</a:t>
            </a:r>
            <a:endParaRPr lang="en-US" dirty="0"/>
          </a:p>
        </p:txBody>
      </p:sp>
    </p:spTree>
    <p:extLst>
      <p:ext uri="{BB962C8B-B14F-4D97-AF65-F5344CB8AC3E}">
        <p14:creationId xmlns:p14="http://schemas.microsoft.com/office/powerpoint/2010/main" val="163217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687</Words>
  <Application>Microsoft Office PowerPoint</Application>
  <PresentationFormat>Widescreen</PresentationFormat>
  <Paragraphs>51</Paragraphs>
  <Slides>26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The basics of color theory</vt:lpstr>
      <vt:lpstr>Hue: The name of a color (green, blue, red, etc)</vt:lpstr>
      <vt:lpstr>PowerPoint Presentation</vt:lpstr>
      <vt:lpstr>PowerPoint Presentation</vt:lpstr>
      <vt:lpstr>Brightness: The quality of visual perception that varies with amount or intensity of light </vt:lpstr>
      <vt:lpstr>Saturation: How vivid a color is (The POW of a color)</vt:lpstr>
      <vt:lpstr>PowerPoint Presentation</vt:lpstr>
      <vt:lpstr>Intensity and harmony</vt:lpstr>
      <vt:lpstr>Color Schemes</vt:lpstr>
      <vt:lpstr>Complimentary: Colors across from each other in a color wheel </vt:lpstr>
      <vt:lpstr>Analogous: colors next to each other on color wheel</vt:lpstr>
      <vt:lpstr>Monochromatic: different values of 1 color </vt:lpstr>
      <vt:lpstr>Famous works of photography</vt:lpstr>
      <vt:lpstr>Afghan Girl:  Steve Mccurry:  National Geographic</vt:lpstr>
      <vt:lpstr>Annie Leibovitz:  Vogue</vt:lpstr>
      <vt:lpstr>Timothy Hogan</vt:lpstr>
      <vt:lpstr>Jeremy Cowart</vt:lpstr>
      <vt:lpstr>What should I make sure to do? What should I think about? </vt:lpstr>
      <vt:lpstr>Photo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Cedar Rapids Community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color theory</dc:title>
  <dc:creator>Swanson Mary (Jefferson)</dc:creator>
  <cp:lastModifiedBy>OTTAVIANO, EMILY</cp:lastModifiedBy>
  <cp:revision>15</cp:revision>
  <cp:lastPrinted>2015-12-08T12:38:05Z</cp:lastPrinted>
  <dcterms:created xsi:type="dcterms:W3CDTF">2014-10-01T15:19:11Z</dcterms:created>
  <dcterms:modified xsi:type="dcterms:W3CDTF">2015-12-08T12:43:25Z</dcterms:modified>
</cp:coreProperties>
</file>