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notesMasterIdLst>
    <p:notesMasterId r:id="rId20"/>
  </p:notesMasterIdLst>
  <p:sldIdLst>
    <p:sldId id="256" r:id="rId2"/>
    <p:sldId id="257" r:id="rId3"/>
    <p:sldId id="278" r:id="rId4"/>
    <p:sldId id="258" r:id="rId5"/>
    <p:sldId id="259" r:id="rId6"/>
    <p:sldId id="280" r:id="rId7"/>
    <p:sldId id="262" r:id="rId8"/>
    <p:sldId id="264" r:id="rId9"/>
    <p:sldId id="261" r:id="rId10"/>
    <p:sldId id="265" r:id="rId11"/>
    <p:sldId id="279" r:id="rId12"/>
    <p:sldId id="269" r:id="rId13"/>
    <p:sldId id="260" r:id="rId14"/>
    <p:sldId id="282" r:id="rId15"/>
    <p:sldId id="271" r:id="rId16"/>
    <p:sldId id="270" r:id="rId17"/>
    <p:sldId id="267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3" d="100"/>
          <a:sy n="83" d="100"/>
        </p:scale>
        <p:origin x="1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A3E87-E115-B142-8061-F56DAB508D11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82DBD-ADF0-1A40-B96C-8CE4D3C8BF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39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2DBD-ADF0-1A40-B96C-8CE4D3C8BF9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63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2DBD-ADF0-1A40-B96C-8CE4D3C8BF9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77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2DBD-ADF0-1A40-B96C-8CE4D3C8BF9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61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2DBD-ADF0-1A40-B96C-8CE4D3C8BF9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23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2DBD-ADF0-1A40-B96C-8CE4D3C8BF9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39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2DBD-ADF0-1A40-B96C-8CE4D3C8BF9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08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2DBD-ADF0-1A40-B96C-8CE4D3C8BF9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53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2DBD-ADF0-1A40-B96C-8CE4D3C8BF9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51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2DBD-ADF0-1A40-B96C-8CE4D3C8BF9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00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2DBD-ADF0-1A40-B96C-8CE4D3C8BF9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88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2DBD-ADF0-1A40-B96C-8CE4D3C8BF9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58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Cambria"/>
                <a:ea typeface="+mn-ea"/>
                <a:cs typeface="Cambr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DCE8C594-A075-5244-876B-0D356BD9744A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A36D8968-843B-8341-A42A-F8D1990DB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C594-A075-5244-876B-0D356BD9744A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8968-843B-8341-A42A-F8D1990DB5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C594-A075-5244-876B-0D356BD9744A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8968-843B-8341-A42A-F8D1990DB5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C594-A075-5244-876B-0D356BD9744A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8968-843B-8341-A42A-F8D1990DB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C594-A075-5244-876B-0D356BD9744A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8968-843B-8341-A42A-F8D1990DB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C594-A075-5244-876B-0D356BD9744A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8968-843B-8341-A42A-F8D1990DB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C594-A075-5244-876B-0D356BD9744A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8968-843B-8341-A42A-F8D1990DB5C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C594-A075-5244-876B-0D356BD9744A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8968-843B-8341-A42A-F8D1990DB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162050"/>
          </a:xfrm>
        </p:spPr>
        <p:txBody>
          <a:bodyPr tIns="0" bIns="0" anchor="ctr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870030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C594-A075-5244-876B-0D356BD9744A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8968-843B-8341-A42A-F8D1990DB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C594-A075-5244-876B-0D356BD9744A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8968-843B-8341-A42A-F8D1990DB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C594-A075-5244-876B-0D356BD9744A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8968-843B-8341-A42A-F8D1990DB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C594-A075-5244-876B-0D356BD9744A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8968-843B-8341-A42A-F8D1990DB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C594-A075-5244-876B-0D356BD9744A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8968-843B-8341-A42A-F8D1990DB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DCE8C594-A075-5244-876B-0D356BD9744A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A36D8968-843B-8341-A42A-F8D1990DB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C594-A075-5244-876B-0D356BD9744A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8968-843B-8341-A42A-F8D1990DB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C594-A075-5244-876B-0D356BD9744A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8968-843B-8341-A42A-F8D1990DB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C594-A075-5244-876B-0D356BD9744A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8968-843B-8341-A42A-F8D1990DB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C594-A075-5244-876B-0D356BD9744A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8968-843B-8341-A42A-F8D1990DB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C594-A075-5244-876B-0D356BD9744A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8968-843B-8341-A42A-F8D1990DB5C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C594-A075-5244-876B-0D356BD9744A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D8968-843B-8341-A42A-F8D1990DB5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DCE8C594-A075-5244-876B-0D356BD9744A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A36D8968-843B-8341-A42A-F8D1990DB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Cambria"/>
          <a:ea typeface="+mj-ea"/>
          <a:cs typeface="Cambria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Cambria"/>
          <a:ea typeface="+mn-ea"/>
          <a:cs typeface="Cambria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Cambria"/>
          <a:ea typeface="+mn-ea"/>
          <a:cs typeface="Cambria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Cambria"/>
          <a:ea typeface="+mn-ea"/>
          <a:cs typeface="Cambria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Cambria"/>
          <a:ea typeface="+mn-ea"/>
          <a:cs typeface="Cambria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762000"/>
            <a:ext cx="6477000" cy="4276344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Cambria"/>
              </a:rPr>
              <a:t>The Elements and Principles of </a:t>
            </a:r>
            <a:br>
              <a:rPr lang="en-US" sz="6600" dirty="0" smtClean="0">
                <a:latin typeface="Cambria"/>
              </a:rPr>
            </a:br>
            <a:r>
              <a:rPr lang="en-US" sz="6600" dirty="0" smtClean="0">
                <a:latin typeface="Cambria"/>
              </a:rPr>
              <a:t>Art Design</a:t>
            </a:r>
            <a:endParaRPr lang="en-US" sz="6600" dirty="0">
              <a:latin typeface="Cambri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Value</a:t>
            </a:r>
            <a:endParaRPr lang="en-US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14400" y="5489439"/>
            <a:ext cx="7315200" cy="98797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lightness of darkness of an object or color.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162050"/>
            <a:ext cx="5441016" cy="4153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Design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47105" y="267493"/>
            <a:ext cx="4648203" cy="7313613"/>
          </a:xfrm>
        </p:spPr>
        <p:txBody>
          <a:bodyPr/>
          <a:lstStyle/>
          <a:p>
            <a:r>
              <a:rPr lang="en-US" dirty="0" smtClean="0"/>
              <a:t>Emphasis</a:t>
            </a:r>
          </a:p>
          <a:p>
            <a:r>
              <a:rPr lang="en-US" dirty="0" smtClean="0"/>
              <a:t>Movement</a:t>
            </a:r>
          </a:p>
          <a:p>
            <a:r>
              <a:rPr lang="en-US" dirty="0" smtClean="0"/>
              <a:t>Unity</a:t>
            </a:r>
          </a:p>
          <a:p>
            <a:r>
              <a:rPr lang="en-US" dirty="0" smtClean="0"/>
              <a:t>Rhythm</a:t>
            </a:r>
          </a:p>
          <a:p>
            <a:r>
              <a:rPr lang="en-US" dirty="0" smtClean="0"/>
              <a:t>Contrast</a:t>
            </a:r>
          </a:p>
          <a:p>
            <a:r>
              <a:rPr lang="en-US" dirty="0" smtClean="0"/>
              <a:t>Variety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Emphasis</a:t>
            </a:r>
            <a:endParaRPr lang="en-US" dirty="0"/>
          </a:p>
        </p:txBody>
      </p:sp>
      <p:pic>
        <p:nvPicPr>
          <p:cNvPr id="4" name="Picture 3" descr="Emphas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914400"/>
            <a:ext cx="6016453" cy="40129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5186660"/>
            <a:ext cx="7391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When one area in a work of art stands out more than another. The part that catches your attention first.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Movement</a:t>
            </a:r>
            <a:endParaRPr lang="en-US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14400" y="5105400"/>
            <a:ext cx="7315200" cy="98797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motion created in a work of art. Often uses the principle of rhythm to achieve this.</a:t>
            </a:r>
            <a:endParaRPr lang="en-US" sz="2800" dirty="0"/>
          </a:p>
        </p:txBody>
      </p:sp>
      <p:pic>
        <p:nvPicPr>
          <p:cNvPr id="4" name="Picture 3" descr="Orange Line @ eTech 20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914400"/>
            <a:ext cx="5941927" cy="3963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81000" y="5257800"/>
            <a:ext cx="7848600" cy="98797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visual weight in a photograph.  Can be symmetrical (same visual weigh on both sides) or asymmetrical (one side visually heavier than the other)</a:t>
            </a:r>
            <a:endParaRPr lang="en-US" sz="2400" dirty="0"/>
          </a:p>
        </p:txBody>
      </p:sp>
      <p:pic>
        <p:nvPicPr>
          <p:cNvPr id="1026" name="Picture 2" descr="http://f.tqn.com/y/stress/1/W/1/G/-/-/balance-calm-peace-Cultura-Jeremy-Wil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5653"/>
            <a:ext cx="36671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alanced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762" y="2039001"/>
            <a:ext cx="4439186" cy="295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372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u="sng" dirty="0" smtClean="0"/>
              <a:t>Unity</a:t>
            </a:r>
            <a:endParaRPr lang="en-US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66435" y="4724400"/>
            <a:ext cx="7315200" cy="98797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feeling of wholeness or the parts belonging together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Series V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914400"/>
            <a:ext cx="5233585" cy="3678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Rhythm</a:t>
            </a:r>
            <a:endParaRPr lang="en-US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94144" y="5029200"/>
            <a:ext cx="7315200" cy="98797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repetition of lines, shapes, or colors to create a feeling of movement.</a:t>
            </a:r>
            <a:endParaRPr lang="en-US" sz="2800" dirty="0"/>
          </a:p>
        </p:txBody>
      </p:sp>
      <p:pic>
        <p:nvPicPr>
          <p:cNvPr id="4" name="Picture 3" descr="Spiral Stairca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90600"/>
            <a:ext cx="51816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Contrast</a:t>
            </a:r>
            <a:endParaRPr lang="en-US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90600" y="4857805"/>
            <a:ext cx="7315200" cy="98797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difference created when elements are placed next to each other in a work of art.</a:t>
            </a:r>
            <a:endParaRPr lang="en-US" sz="2800" dirty="0"/>
          </a:p>
        </p:txBody>
      </p:sp>
      <p:pic>
        <p:nvPicPr>
          <p:cNvPr id="4" name="Picture 3" descr="Al Fondo a la Derech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762000"/>
            <a:ext cx="2459355" cy="3827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Pattern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14400" y="5257800"/>
            <a:ext cx="7315200" cy="1600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use of </a:t>
            </a:r>
            <a:r>
              <a:rPr lang="en-US" sz="2800" dirty="0" smtClean="0"/>
              <a:t>similar </a:t>
            </a:r>
            <a:r>
              <a:rPr lang="en-US" sz="2800" dirty="0" smtClean="0"/>
              <a:t>lines, shapes, and colors in a piece of work.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987" y="1066800"/>
            <a:ext cx="3688157" cy="3688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Elements of </a:t>
            </a:r>
            <a:r>
              <a:rPr lang="en-US" b="1" dirty="0" smtClean="0"/>
              <a:t>art </a:t>
            </a:r>
            <a:r>
              <a:rPr lang="en-US" dirty="0" smtClean="0"/>
              <a:t>are the parts.</a:t>
            </a:r>
          </a:p>
          <a:p>
            <a:pPr lvl="1"/>
            <a:r>
              <a:rPr lang="en-US" dirty="0" smtClean="0"/>
              <a:t>They </a:t>
            </a:r>
            <a:r>
              <a:rPr lang="en-US" dirty="0" smtClean="0"/>
              <a:t>are the building blocks for ANY design.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b="1" dirty="0" smtClean="0"/>
              <a:t>Principles of design </a:t>
            </a:r>
            <a:r>
              <a:rPr lang="en-US" dirty="0" smtClean="0"/>
              <a:t>are </a:t>
            </a:r>
            <a:r>
              <a:rPr lang="en-US" dirty="0" smtClean="0"/>
              <a:t>how the elements are organized in the design.</a:t>
            </a:r>
            <a:endParaRPr lang="en-US" dirty="0" smtClean="0"/>
          </a:p>
          <a:p>
            <a:pPr lvl="1"/>
            <a:r>
              <a:rPr lang="en-US" dirty="0" smtClean="0"/>
              <a:t>They affect content and message.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Elements of Design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47105" y="267493"/>
            <a:ext cx="4648203" cy="7313613"/>
          </a:xfrm>
        </p:spPr>
        <p:txBody>
          <a:bodyPr/>
          <a:lstStyle/>
          <a:p>
            <a:r>
              <a:rPr lang="en-US" dirty="0" smtClean="0"/>
              <a:t>Line</a:t>
            </a:r>
          </a:p>
          <a:p>
            <a:r>
              <a:rPr lang="en-US" dirty="0" smtClean="0"/>
              <a:t>Form</a:t>
            </a:r>
          </a:p>
          <a:p>
            <a:r>
              <a:rPr lang="en-US" dirty="0" smtClean="0"/>
              <a:t>Space</a:t>
            </a:r>
          </a:p>
          <a:p>
            <a:r>
              <a:rPr lang="en-US" dirty="0" smtClean="0"/>
              <a:t>Texture</a:t>
            </a:r>
          </a:p>
          <a:p>
            <a:r>
              <a:rPr lang="en-US" dirty="0" smtClean="0"/>
              <a:t>Shape</a:t>
            </a:r>
          </a:p>
          <a:p>
            <a:r>
              <a:rPr lang="en-US" dirty="0" smtClean="0"/>
              <a:t>Color</a:t>
            </a:r>
          </a:p>
          <a:p>
            <a:r>
              <a:rPr lang="en-US" dirty="0" smtClean="0"/>
              <a:t>Value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Line</a:t>
            </a:r>
            <a:endParaRPr lang="en-US" u="sng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914400" y="5258693"/>
            <a:ext cx="7391400" cy="159930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Strokes that show motion and connect two points. May be vertical, horizontal or diagonal, curved, straight, zigzag, or show emotion.</a:t>
            </a:r>
            <a:endParaRPr lang="en-US" sz="2800" dirty="0"/>
          </a:p>
        </p:txBody>
      </p:sp>
      <p:pic>
        <p:nvPicPr>
          <p:cNvPr id="10" name="Picture 9" descr="Line Up The Col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066800"/>
            <a:ext cx="5486400" cy="3659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Form</a:t>
            </a:r>
            <a:endParaRPr lang="en-US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3400" y="5181600"/>
            <a:ext cx="7696200" cy="14478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Shows an object in space, the mass or positive space it occupies. The term usually used when describing 3-D </a:t>
            </a:r>
            <a:r>
              <a:rPr lang="en-US" sz="2800" dirty="0" smtClean="0"/>
              <a:t>objects or something that looks 3-D.</a:t>
            </a:r>
            <a:endParaRPr lang="en-US" sz="2800" dirty="0" smtClean="0"/>
          </a:p>
        </p:txBody>
      </p:sp>
      <p:pic>
        <p:nvPicPr>
          <p:cNvPr id="4" name="Picture 3" descr="Ice For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143000"/>
            <a:ext cx="5029200" cy="37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Space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14400" y="5583010"/>
            <a:ext cx="7315200" cy="98797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is between objects, also known as negative space.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162050"/>
            <a:ext cx="4343400" cy="4246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Texture</a:t>
            </a:r>
            <a:endParaRPr lang="en-US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 smtClean="0"/>
              <a:t>How something feels or looks like it feels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Tapete de Plastico - 20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860" y="1143000"/>
            <a:ext cx="607228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Shape</a:t>
            </a:r>
            <a:endParaRPr lang="en-US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14400" y="5356436"/>
            <a:ext cx="7315200" cy="987970"/>
          </a:xfrm>
        </p:spPr>
        <p:txBody>
          <a:bodyPr>
            <a:noAutofit/>
          </a:bodyPr>
          <a:lstStyle/>
          <a:p>
            <a:r>
              <a:rPr lang="en-US" sz="2800" dirty="0" smtClean="0"/>
              <a:t>Area enclosed when both sides of a line meet. Shapes can be geometric or </a:t>
            </a:r>
            <a:r>
              <a:rPr lang="en-US" sz="2800" dirty="0" smtClean="0"/>
              <a:t>organic (more curvy and less defined).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792755"/>
            <a:ext cx="3200400" cy="4264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Color</a:t>
            </a:r>
            <a:endParaRPr lang="en-US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14400" y="5257800"/>
            <a:ext cx="7315200" cy="987970"/>
          </a:xfrm>
        </p:spPr>
        <p:txBody>
          <a:bodyPr>
            <a:noAutofit/>
          </a:bodyPr>
          <a:lstStyle/>
          <a:p>
            <a:r>
              <a:rPr lang="en-US" sz="2800" dirty="0" smtClean="0"/>
              <a:t>Consists of Hue (the name of a color), value ( the lightness and darkness of a color) and intensity (the POW of a color)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4" name="Picture 3" descr="rainbow colored milk drop splash (Explore 10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914400"/>
            <a:ext cx="6322927" cy="4217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293</TotalTime>
  <Words>354</Words>
  <Application>Microsoft Office PowerPoint</Application>
  <PresentationFormat>On-screen Show (4:3)</PresentationFormat>
  <Paragraphs>61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</vt:lpstr>
      <vt:lpstr>Goudy Old Style</vt:lpstr>
      <vt:lpstr>Impact</vt:lpstr>
      <vt:lpstr>Rockwell</vt:lpstr>
      <vt:lpstr>Inkwell</vt:lpstr>
      <vt:lpstr>The Elements and Principles of  Art Design</vt:lpstr>
      <vt:lpstr>What Are They?</vt:lpstr>
      <vt:lpstr>Elements of Design</vt:lpstr>
      <vt:lpstr>Line</vt:lpstr>
      <vt:lpstr>Form</vt:lpstr>
      <vt:lpstr>Space</vt:lpstr>
      <vt:lpstr>Texture</vt:lpstr>
      <vt:lpstr>Shape</vt:lpstr>
      <vt:lpstr>Color</vt:lpstr>
      <vt:lpstr>Value</vt:lpstr>
      <vt:lpstr>Principles of Design</vt:lpstr>
      <vt:lpstr>Emphasis</vt:lpstr>
      <vt:lpstr>Movement</vt:lpstr>
      <vt:lpstr>Balance</vt:lpstr>
      <vt:lpstr>Unity</vt:lpstr>
      <vt:lpstr>Rhythm</vt:lpstr>
      <vt:lpstr>Contrast</vt:lpstr>
      <vt:lpstr>Pattern</vt:lpstr>
    </vt:vector>
  </TitlesOfParts>
  <Company>Central Michigan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Elements and Principles of  Design</dc:title>
  <dc:creator>ehsstudent</dc:creator>
  <cp:lastModifiedBy>OTTAVIANO, EMILY</cp:lastModifiedBy>
  <cp:revision>30</cp:revision>
  <dcterms:created xsi:type="dcterms:W3CDTF">2012-01-25T17:31:16Z</dcterms:created>
  <dcterms:modified xsi:type="dcterms:W3CDTF">2015-12-17T12:57:48Z</dcterms:modified>
</cp:coreProperties>
</file>