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2"/>
  </p:notesMasterIdLst>
  <p:sldIdLst>
    <p:sldId id="256" r:id="rId2"/>
    <p:sldId id="266" r:id="rId3"/>
    <p:sldId id="257" r:id="rId4"/>
    <p:sldId id="258" r:id="rId5"/>
    <p:sldId id="259" r:id="rId6"/>
    <p:sldId id="260" r:id="rId7"/>
    <p:sldId id="261" r:id="rId8"/>
    <p:sldId id="262" r:id="rId9"/>
    <p:sldId id="263" r:id="rId10"/>
    <p:sldId id="264" r:id="rId11"/>
    <p:sldId id="265" r:id="rId12"/>
    <p:sldId id="267" r:id="rId13"/>
    <p:sldId id="327" r:id="rId14"/>
    <p:sldId id="343" r:id="rId15"/>
    <p:sldId id="326" r:id="rId16"/>
    <p:sldId id="269" r:id="rId17"/>
    <p:sldId id="271" r:id="rId18"/>
    <p:sldId id="325" r:id="rId19"/>
    <p:sldId id="273" r:id="rId20"/>
    <p:sldId id="275" r:id="rId21"/>
    <p:sldId id="329" r:id="rId22"/>
    <p:sldId id="278" r:id="rId23"/>
    <p:sldId id="336" r:id="rId24"/>
    <p:sldId id="280" r:id="rId25"/>
    <p:sldId id="328" r:id="rId26"/>
    <p:sldId id="282" r:id="rId27"/>
    <p:sldId id="335" r:id="rId28"/>
    <p:sldId id="283" r:id="rId29"/>
    <p:sldId id="330" r:id="rId30"/>
    <p:sldId id="331" r:id="rId31"/>
    <p:sldId id="332" r:id="rId32"/>
    <p:sldId id="285" r:id="rId33"/>
    <p:sldId id="286" r:id="rId34"/>
    <p:sldId id="333" r:id="rId35"/>
    <p:sldId id="334" r:id="rId36"/>
    <p:sldId id="337" r:id="rId37"/>
    <p:sldId id="338" r:id="rId38"/>
    <p:sldId id="339" r:id="rId39"/>
    <p:sldId id="356" r:id="rId40"/>
    <p:sldId id="357" r:id="rId41"/>
    <p:sldId id="358" r:id="rId42"/>
    <p:sldId id="359" r:id="rId43"/>
    <p:sldId id="352" r:id="rId44"/>
    <p:sldId id="340" r:id="rId45"/>
    <p:sldId id="341" r:id="rId46"/>
    <p:sldId id="342" r:id="rId47"/>
    <p:sldId id="296" r:id="rId48"/>
    <p:sldId id="297" r:id="rId49"/>
    <p:sldId id="355" r:id="rId50"/>
    <p:sldId id="345" r:id="rId51"/>
    <p:sldId id="346" r:id="rId52"/>
    <p:sldId id="299" r:id="rId53"/>
    <p:sldId id="304" r:id="rId54"/>
    <p:sldId id="309" r:id="rId55"/>
    <p:sldId id="310" r:id="rId56"/>
    <p:sldId id="350" r:id="rId57"/>
    <p:sldId id="353" r:id="rId58"/>
    <p:sldId id="354" r:id="rId59"/>
    <p:sldId id="349" r:id="rId60"/>
    <p:sldId id="348" r:id="rId61"/>
    <p:sldId id="351" r:id="rId62"/>
    <p:sldId id="347" r:id="rId63"/>
    <p:sldId id="315" r:id="rId64"/>
    <p:sldId id="317" r:id="rId65"/>
    <p:sldId id="360" r:id="rId66"/>
    <p:sldId id="318" r:id="rId67"/>
    <p:sldId id="320" r:id="rId68"/>
    <p:sldId id="322" r:id="rId69"/>
    <p:sldId id="323" r:id="rId70"/>
    <p:sldId id="324"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3" d="100"/>
          <a:sy n="103" d="100"/>
        </p:scale>
        <p:origin x="-112" y="-2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notesMaster" Target="notesMasters/notes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interSettings" Target="printerSettings/printerSettings1.bin"/><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3D5874-5169-7746-8F70-CC10C8811A01}" type="datetimeFigureOut">
              <a:rPr lang="en-US" smtClean="0"/>
              <a:t>1/30/16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F5A887-CAEA-6640-BDDF-F38E2AFBF66A}" type="slidenum">
              <a:rPr lang="en-US" smtClean="0"/>
              <a:t>‹#›</a:t>
            </a:fld>
            <a:endParaRPr lang="en-US"/>
          </a:p>
        </p:txBody>
      </p:sp>
    </p:spTree>
    <p:extLst>
      <p:ext uri="{BB962C8B-B14F-4D97-AF65-F5344CB8AC3E}">
        <p14:creationId xmlns:p14="http://schemas.microsoft.com/office/powerpoint/2010/main" val="173752241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F5A887-CAEA-6640-BDDF-F38E2AFBF66A}" type="slidenum">
              <a:rPr lang="en-US" smtClean="0"/>
              <a:t>18</a:t>
            </a:fld>
            <a:endParaRPr lang="en-US"/>
          </a:p>
        </p:txBody>
      </p:sp>
    </p:spTree>
    <p:extLst>
      <p:ext uri="{BB962C8B-B14F-4D97-AF65-F5344CB8AC3E}">
        <p14:creationId xmlns:p14="http://schemas.microsoft.com/office/powerpoint/2010/main" val="3779410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F5A887-CAEA-6640-BDDF-F38E2AFBF66A}" type="slidenum">
              <a:rPr lang="en-US" smtClean="0"/>
              <a:t>47</a:t>
            </a:fld>
            <a:endParaRPr lang="en-US"/>
          </a:p>
        </p:txBody>
      </p:sp>
    </p:spTree>
    <p:extLst>
      <p:ext uri="{BB962C8B-B14F-4D97-AF65-F5344CB8AC3E}">
        <p14:creationId xmlns:p14="http://schemas.microsoft.com/office/powerpoint/2010/main" val="2738528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E7D765-ED96-9F43-939A-24A69A7FF722}" type="datetimeFigureOut">
              <a:rPr lang="en-US" smtClean="0"/>
              <a:t>1/30/16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724B63-5B72-7846-A1AE-77331E6D77FF}" type="slidenum">
              <a:rPr lang="en-US" smtClean="0"/>
              <a:t>‹#›</a:t>
            </a:fld>
            <a:endParaRPr lang="en-US"/>
          </a:p>
        </p:txBody>
      </p:sp>
    </p:spTree>
    <p:extLst>
      <p:ext uri="{BB962C8B-B14F-4D97-AF65-F5344CB8AC3E}">
        <p14:creationId xmlns:p14="http://schemas.microsoft.com/office/powerpoint/2010/main" val="2436652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E7D765-ED96-9F43-939A-24A69A7FF722}" type="datetimeFigureOut">
              <a:rPr lang="en-US" smtClean="0"/>
              <a:t>1/30/16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724B63-5B72-7846-A1AE-77331E6D77FF}" type="slidenum">
              <a:rPr lang="en-US" smtClean="0"/>
              <a:t>‹#›</a:t>
            </a:fld>
            <a:endParaRPr lang="en-US"/>
          </a:p>
        </p:txBody>
      </p:sp>
    </p:spTree>
    <p:extLst>
      <p:ext uri="{BB962C8B-B14F-4D97-AF65-F5344CB8AC3E}">
        <p14:creationId xmlns:p14="http://schemas.microsoft.com/office/powerpoint/2010/main" val="2186465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E7D765-ED96-9F43-939A-24A69A7FF722}" type="datetimeFigureOut">
              <a:rPr lang="en-US" smtClean="0"/>
              <a:t>1/30/16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724B63-5B72-7846-A1AE-77331E6D77FF}" type="slidenum">
              <a:rPr lang="en-US" smtClean="0"/>
              <a:t>‹#›</a:t>
            </a:fld>
            <a:endParaRPr lang="en-US"/>
          </a:p>
        </p:txBody>
      </p:sp>
    </p:spTree>
    <p:extLst>
      <p:ext uri="{BB962C8B-B14F-4D97-AF65-F5344CB8AC3E}">
        <p14:creationId xmlns:p14="http://schemas.microsoft.com/office/powerpoint/2010/main" val="1695244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E7D765-ED96-9F43-939A-24A69A7FF722}" type="datetimeFigureOut">
              <a:rPr lang="en-US" smtClean="0"/>
              <a:t>1/30/16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724B63-5B72-7846-A1AE-77331E6D77FF}" type="slidenum">
              <a:rPr lang="en-US" smtClean="0"/>
              <a:t>‹#›</a:t>
            </a:fld>
            <a:endParaRPr lang="en-US"/>
          </a:p>
        </p:txBody>
      </p:sp>
    </p:spTree>
    <p:extLst>
      <p:ext uri="{BB962C8B-B14F-4D97-AF65-F5344CB8AC3E}">
        <p14:creationId xmlns:p14="http://schemas.microsoft.com/office/powerpoint/2010/main" val="3718445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E7D765-ED96-9F43-939A-24A69A7FF722}" type="datetimeFigureOut">
              <a:rPr lang="en-US" smtClean="0"/>
              <a:t>1/30/16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724B63-5B72-7846-A1AE-77331E6D77FF}" type="slidenum">
              <a:rPr lang="en-US" smtClean="0"/>
              <a:t>‹#›</a:t>
            </a:fld>
            <a:endParaRPr lang="en-US"/>
          </a:p>
        </p:txBody>
      </p:sp>
    </p:spTree>
    <p:extLst>
      <p:ext uri="{BB962C8B-B14F-4D97-AF65-F5344CB8AC3E}">
        <p14:creationId xmlns:p14="http://schemas.microsoft.com/office/powerpoint/2010/main" val="112325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7E7D765-ED96-9F43-939A-24A69A7FF722}" type="datetimeFigureOut">
              <a:rPr lang="en-US" smtClean="0"/>
              <a:t>1/30/16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724B63-5B72-7846-A1AE-77331E6D77FF}" type="slidenum">
              <a:rPr lang="en-US" smtClean="0"/>
              <a:t>‹#›</a:t>
            </a:fld>
            <a:endParaRPr lang="en-US"/>
          </a:p>
        </p:txBody>
      </p:sp>
    </p:spTree>
    <p:extLst>
      <p:ext uri="{BB962C8B-B14F-4D97-AF65-F5344CB8AC3E}">
        <p14:creationId xmlns:p14="http://schemas.microsoft.com/office/powerpoint/2010/main" val="2542084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7E7D765-ED96-9F43-939A-24A69A7FF722}" type="datetimeFigureOut">
              <a:rPr lang="en-US" smtClean="0"/>
              <a:t>1/30/16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724B63-5B72-7846-A1AE-77331E6D77FF}" type="slidenum">
              <a:rPr lang="en-US" smtClean="0"/>
              <a:t>‹#›</a:t>
            </a:fld>
            <a:endParaRPr lang="en-US"/>
          </a:p>
        </p:txBody>
      </p:sp>
    </p:spTree>
    <p:extLst>
      <p:ext uri="{BB962C8B-B14F-4D97-AF65-F5344CB8AC3E}">
        <p14:creationId xmlns:p14="http://schemas.microsoft.com/office/powerpoint/2010/main" val="2113926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E7D765-ED96-9F43-939A-24A69A7FF722}" type="datetimeFigureOut">
              <a:rPr lang="en-US" smtClean="0"/>
              <a:t>1/30/16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724B63-5B72-7846-A1AE-77331E6D77FF}" type="slidenum">
              <a:rPr lang="en-US" smtClean="0"/>
              <a:t>‹#›</a:t>
            </a:fld>
            <a:endParaRPr lang="en-US"/>
          </a:p>
        </p:txBody>
      </p:sp>
    </p:spTree>
    <p:extLst>
      <p:ext uri="{BB962C8B-B14F-4D97-AF65-F5344CB8AC3E}">
        <p14:creationId xmlns:p14="http://schemas.microsoft.com/office/powerpoint/2010/main" val="2402192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E7D765-ED96-9F43-939A-24A69A7FF722}" type="datetimeFigureOut">
              <a:rPr lang="en-US" smtClean="0"/>
              <a:t>1/30/16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724B63-5B72-7846-A1AE-77331E6D77FF}" type="slidenum">
              <a:rPr lang="en-US" smtClean="0"/>
              <a:t>‹#›</a:t>
            </a:fld>
            <a:endParaRPr lang="en-US"/>
          </a:p>
        </p:txBody>
      </p:sp>
    </p:spTree>
    <p:extLst>
      <p:ext uri="{BB962C8B-B14F-4D97-AF65-F5344CB8AC3E}">
        <p14:creationId xmlns:p14="http://schemas.microsoft.com/office/powerpoint/2010/main" val="2940849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E7D765-ED96-9F43-939A-24A69A7FF722}" type="datetimeFigureOut">
              <a:rPr lang="en-US" smtClean="0"/>
              <a:t>1/30/16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724B63-5B72-7846-A1AE-77331E6D77FF}" type="slidenum">
              <a:rPr lang="en-US" smtClean="0"/>
              <a:t>‹#›</a:t>
            </a:fld>
            <a:endParaRPr lang="en-US"/>
          </a:p>
        </p:txBody>
      </p:sp>
    </p:spTree>
    <p:extLst>
      <p:ext uri="{BB962C8B-B14F-4D97-AF65-F5344CB8AC3E}">
        <p14:creationId xmlns:p14="http://schemas.microsoft.com/office/powerpoint/2010/main" val="3954371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E7D765-ED96-9F43-939A-24A69A7FF722}" type="datetimeFigureOut">
              <a:rPr lang="en-US" smtClean="0"/>
              <a:t>1/30/16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724B63-5B72-7846-A1AE-77331E6D77FF}" type="slidenum">
              <a:rPr lang="en-US" smtClean="0"/>
              <a:t>‹#›</a:t>
            </a:fld>
            <a:endParaRPr lang="en-US"/>
          </a:p>
        </p:txBody>
      </p:sp>
    </p:spTree>
    <p:extLst>
      <p:ext uri="{BB962C8B-B14F-4D97-AF65-F5344CB8AC3E}">
        <p14:creationId xmlns:p14="http://schemas.microsoft.com/office/powerpoint/2010/main" val="39664420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E7D765-ED96-9F43-939A-24A69A7FF722}" type="datetimeFigureOut">
              <a:rPr lang="en-US" smtClean="0"/>
              <a:t>1/30/16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724B63-5B72-7846-A1AE-77331E6D77FF}" type="slidenum">
              <a:rPr lang="en-US" smtClean="0"/>
              <a:t>‹#›</a:t>
            </a:fld>
            <a:endParaRPr lang="en-US"/>
          </a:p>
        </p:txBody>
      </p:sp>
    </p:spTree>
    <p:extLst>
      <p:ext uri="{BB962C8B-B14F-4D97-AF65-F5344CB8AC3E}">
        <p14:creationId xmlns:p14="http://schemas.microsoft.com/office/powerpoint/2010/main" val="1924622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g"/><Relationship Id="rId3" Type="http://schemas.openxmlformats.org/officeDocument/2006/relationships/image" Target="../media/image2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g"/><Relationship Id="rId3"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jpg"/><Relationship Id="rId3" Type="http://schemas.openxmlformats.org/officeDocument/2006/relationships/image" Target="../media/image4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Photography Composition Basics</a:t>
            </a:r>
            <a:endParaRPr lang="en-US" dirty="0"/>
          </a:p>
        </p:txBody>
      </p:sp>
      <p:pic>
        <p:nvPicPr>
          <p:cNvPr id="4" name="Picture 3" descr="s0547183_sc7.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2910" y="3821894"/>
            <a:ext cx="2286000" cy="2286000"/>
          </a:xfrm>
          <a:prstGeom prst="rect">
            <a:avLst/>
          </a:prstGeom>
        </p:spPr>
      </p:pic>
    </p:spTree>
    <p:extLst>
      <p:ext uri="{BB962C8B-B14F-4D97-AF65-F5344CB8AC3E}">
        <p14:creationId xmlns:p14="http://schemas.microsoft.com/office/powerpoint/2010/main" val="913069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ule-of-thirds-movement.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773" y="1603374"/>
            <a:ext cx="7874000" cy="4991100"/>
          </a:xfrm>
          <a:prstGeom prst="rect">
            <a:avLst/>
          </a:prstGeom>
        </p:spPr>
      </p:pic>
      <p:sp>
        <p:nvSpPr>
          <p:cNvPr id="4" name="Rectangle 3"/>
          <p:cNvSpPr/>
          <p:nvPr/>
        </p:nvSpPr>
        <p:spPr>
          <a:xfrm>
            <a:off x="396309" y="442606"/>
            <a:ext cx="8223390" cy="646331"/>
          </a:xfrm>
          <a:prstGeom prst="rect">
            <a:avLst/>
          </a:prstGeom>
        </p:spPr>
        <p:txBody>
          <a:bodyPr wrap="square">
            <a:spAutoFit/>
          </a:bodyPr>
          <a:lstStyle/>
          <a:p>
            <a:r>
              <a:rPr lang="en-US" dirty="0" smtClean="0"/>
              <a:t>As </a:t>
            </a:r>
            <a:r>
              <a:rPr lang="en-US" dirty="0"/>
              <a:t>a general rule you should </a:t>
            </a:r>
            <a:r>
              <a:rPr lang="en-US" b="1" dirty="0"/>
              <a:t>leave more space in front of them than behind, to show where they're going.</a:t>
            </a:r>
          </a:p>
        </p:txBody>
      </p:sp>
    </p:spTree>
    <p:extLst>
      <p:ext uri="{BB962C8B-B14F-4D97-AF65-F5344CB8AC3E}">
        <p14:creationId xmlns:p14="http://schemas.microsoft.com/office/powerpoint/2010/main" val="116680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ule-of-thirds-crop.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328" y="1847793"/>
            <a:ext cx="8400775" cy="4200388"/>
          </a:xfrm>
          <a:prstGeom prst="rect">
            <a:avLst/>
          </a:prstGeom>
        </p:spPr>
      </p:pic>
      <p:sp>
        <p:nvSpPr>
          <p:cNvPr id="4" name="Rectangle 3"/>
          <p:cNvSpPr/>
          <p:nvPr/>
        </p:nvSpPr>
        <p:spPr>
          <a:xfrm>
            <a:off x="622973" y="261828"/>
            <a:ext cx="7708119" cy="1200329"/>
          </a:xfrm>
          <a:prstGeom prst="rect">
            <a:avLst/>
          </a:prstGeom>
        </p:spPr>
        <p:txBody>
          <a:bodyPr wrap="square">
            <a:spAutoFit/>
          </a:bodyPr>
          <a:lstStyle/>
          <a:p>
            <a:r>
              <a:rPr lang="en-US" dirty="0"/>
              <a:t>You can easily apply the rule of thirds to existing photos by cropping them. This allows you to reposition the important subjects in your image, moving them into more pleasing positions.</a:t>
            </a:r>
          </a:p>
          <a:p>
            <a:r>
              <a:rPr lang="en-US" dirty="0"/>
              <a:t> </a:t>
            </a:r>
          </a:p>
        </p:txBody>
      </p:sp>
    </p:spTree>
    <p:extLst>
      <p:ext uri="{BB962C8B-B14F-4D97-AF65-F5344CB8AC3E}">
        <p14:creationId xmlns:p14="http://schemas.microsoft.com/office/powerpoint/2010/main" val="1756280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4540"/>
            <a:ext cx="8229600" cy="1143000"/>
          </a:xfrm>
        </p:spPr>
        <p:txBody>
          <a:bodyPr/>
          <a:lstStyle/>
          <a:p>
            <a:r>
              <a:rPr lang="en-US" dirty="0" smtClean="0"/>
              <a:t>Leading Lines</a:t>
            </a:r>
            <a:endParaRPr lang="en-US" dirty="0"/>
          </a:p>
        </p:txBody>
      </p:sp>
      <p:sp>
        <p:nvSpPr>
          <p:cNvPr id="3" name="Rectangle 2"/>
          <p:cNvSpPr/>
          <p:nvPr/>
        </p:nvSpPr>
        <p:spPr>
          <a:xfrm>
            <a:off x="457200" y="1189593"/>
            <a:ext cx="8229600" cy="2585323"/>
          </a:xfrm>
          <a:prstGeom prst="rect">
            <a:avLst/>
          </a:prstGeom>
        </p:spPr>
        <p:txBody>
          <a:bodyPr wrap="square">
            <a:spAutoFit/>
          </a:bodyPr>
          <a:lstStyle/>
          <a:p>
            <a:r>
              <a:rPr lang="en-US" dirty="0" smtClean="0"/>
              <a:t>When we look at a photo </a:t>
            </a:r>
            <a:r>
              <a:rPr lang="en-US" b="1" dirty="0" smtClean="0"/>
              <a:t>our eye is naturally drawn along lines</a:t>
            </a:r>
            <a:r>
              <a:rPr lang="en-US" dirty="0" smtClean="0"/>
              <a:t>. </a:t>
            </a:r>
            <a:endParaRPr lang="en-US" dirty="0" smtClean="0"/>
          </a:p>
          <a:p>
            <a:endParaRPr lang="en-US" dirty="0" smtClean="0"/>
          </a:p>
          <a:p>
            <a:r>
              <a:rPr lang="en-US" dirty="0" smtClean="0"/>
              <a:t>By </a:t>
            </a:r>
            <a:r>
              <a:rPr lang="en-US" dirty="0" smtClean="0"/>
              <a:t>thinking about how </a:t>
            </a:r>
            <a:r>
              <a:rPr lang="en-US" b="1" dirty="0" smtClean="0"/>
              <a:t>you place lines in your composition, you can affect the way we view the image, </a:t>
            </a:r>
            <a:r>
              <a:rPr lang="en-US" dirty="0" smtClean="0"/>
              <a:t>pulling us into the picture, towards the subject, or on a </a:t>
            </a:r>
            <a:r>
              <a:rPr lang="en-US" b="1" dirty="0" smtClean="0"/>
              <a:t>journey "through" the scene</a:t>
            </a:r>
            <a:r>
              <a:rPr lang="en-US" b="1" dirty="0" smtClean="0"/>
              <a:t>.</a:t>
            </a:r>
          </a:p>
          <a:p>
            <a:endParaRPr lang="en-US" b="1" dirty="0"/>
          </a:p>
          <a:p>
            <a:r>
              <a:rPr lang="en-US" b="1" dirty="0" smtClean="0"/>
              <a:t> </a:t>
            </a:r>
            <a:r>
              <a:rPr lang="en-US" dirty="0" smtClean="0"/>
              <a:t>There are many different types of line - straight, diagonal, curvy, zigzag, radial </a:t>
            </a:r>
            <a:r>
              <a:rPr lang="en-US" dirty="0" err="1" smtClean="0"/>
              <a:t>etc</a:t>
            </a:r>
            <a:r>
              <a:rPr lang="en-US" dirty="0" smtClean="0"/>
              <a:t> - and each can be used to </a:t>
            </a:r>
            <a:r>
              <a:rPr lang="en-US" b="1" dirty="0" smtClean="0"/>
              <a:t>enhance our photo's compositio</a:t>
            </a:r>
            <a:r>
              <a:rPr lang="en-US" dirty="0" smtClean="0"/>
              <a:t>n.</a:t>
            </a:r>
          </a:p>
          <a:p>
            <a:endParaRPr lang="en-US" dirty="0"/>
          </a:p>
        </p:txBody>
      </p:sp>
    </p:spTree>
    <p:extLst>
      <p:ext uri="{BB962C8B-B14F-4D97-AF65-F5344CB8AC3E}">
        <p14:creationId xmlns:p14="http://schemas.microsoft.com/office/powerpoint/2010/main" val="2000173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0" y="889000"/>
            <a:ext cx="7620000" cy="5080000"/>
          </a:xfrm>
          <a:prstGeom prst="rect">
            <a:avLst/>
          </a:prstGeom>
        </p:spPr>
      </p:pic>
    </p:spTree>
    <p:extLst>
      <p:ext uri="{BB962C8B-B14F-4D97-AF65-F5344CB8AC3E}">
        <p14:creationId xmlns:p14="http://schemas.microsoft.com/office/powerpoint/2010/main" val="1718204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Fragility Of Natu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3241"/>
            <a:ext cx="9144000" cy="4824159"/>
          </a:xfrm>
          <a:prstGeom prst="rect">
            <a:avLst/>
          </a:prstGeom>
        </p:spPr>
      </p:pic>
    </p:spTree>
    <p:extLst>
      <p:ext uri="{BB962C8B-B14F-4D97-AF65-F5344CB8AC3E}">
        <p14:creationId xmlns:p14="http://schemas.microsoft.com/office/powerpoint/2010/main" val="3762150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umblr_lkffeefPkB1qhqfw3o1_5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2682" y="177014"/>
            <a:ext cx="4904354" cy="7371274"/>
          </a:xfrm>
          <a:prstGeom prst="rect">
            <a:avLst/>
          </a:prstGeom>
        </p:spPr>
      </p:pic>
    </p:spTree>
    <p:extLst>
      <p:ext uri="{BB962C8B-B14F-4D97-AF65-F5344CB8AC3E}">
        <p14:creationId xmlns:p14="http://schemas.microsoft.com/office/powerpoint/2010/main" val="387926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02579586.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153" y="461851"/>
            <a:ext cx="8157064" cy="5465232"/>
          </a:xfrm>
          <a:prstGeom prst="rect">
            <a:avLst/>
          </a:prstGeom>
        </p:spPr>
      </p:pic>
    </p:spTree>
    <p:extLst>
      <p:ext uri="{BB962C8B-B14F-4D97-AF65-F5344CB8AC3E}">
        <p14:creationId xmlns:p14="http://schemas.microsoft.com/office/powerpoint/2010/main" val="1327365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29187"/>
            <a:ext cx="9144000" cy="4663440"/>
          </a:xfrm>
          <a:prstGeom prst="rect">
            <a:avLst/>
          </a:prstGeom>
        </p:spPr>
      </p:pic>
    </p:spTree>
    <p:extLst>
      <p:ext uri="{BB962C8B-B14F-4D97-AF65-F5344CB8AC3E}">
        <p14:creationId xmlns:p14="http://schemas.microsoft.com/office/powerpoint/2010/main" val="247480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2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3728"/>
            <a:ext cx="4755510" cy="5991690"/>
          </a:xfrm>
          <a:prstGeom prst="rect">
            <a:avLst/>
          </a:prstGeom>
        </p:spPr>
      </p:pic>
      <p:pic>
        <p:nvPicPr>
          <p:cNvPr id="3" name="Picture 2" descr="IMG_315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2002" y="207086"/>
            <a:ext cx="4311998" cy="6485245"/>
          </a:xfrm>
          <a:prstGeom prst="rect">
            <a:avLst/>
          </a:prstGeom>
        </p:spPr>
      </p:pic>
    </p:spTree>
    <p:extLst>
      <p:ext uri="{BB962C8B-B14F-4D97-AF65-F5344CB8AC3E}">
        <p14:creationId xmlns:p14="http://schemas.microsoft.com/office/powerpoint/2010/main" val="4893006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85900" y="990600"/>
            <a:ext cx="6172200" cy="4864100"/>
          </a:xfrm>
          <a:prstGeom prst="rect">
            <a:avLst/>
          </a:prstGeom>
        </p:spPr>
      </p:pic>
    </p:spTree>
    <p:extLst>
      <p:ext uri="{BB962C8B-B14F-4D97-AF65-F5344CB8AC3E}">
        <p14:creationId xmlns:p14="http://schemas.microsoft.com/office/powerpoint/2010/main" val="1770706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52966"/>
            <a:ext cx="8229600" cy="1143000"/>
          </a:xfrm>
        </p:spPr>
        <p:txBody>
          <a:bodyPr/>
          <a:lstStyle/>
          <a:p>
            <a:r>
              <a:rPr lang="en-US" dirty="0" smtClean="0"/>
              <a:t>The Rule of Thirds</a:t>
            </a:r>
            <a:endParaRPr lang="en-US" dirty="0"/>
          </a:p>
        </p:txBody>
      </p:sp>
    </p:spTree>
    <p:extLst>
      <p:ext uri="{BB962C8B-B14F-4D97-AF65-F5344CB8AC3E}">
        <p14:creationId xmlns:p14="http://schemas.microsoft.com/office/powerpoint/2010/main" val="2279036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lfnltjbme.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463" y="597274"/>
            <a:ext cx="7293074" cy="5469806"/>
          </a:xfrm>
          <a:prstGeom prst="rect">
            <a:avLst/>
          </a:prstGeom>
        </p:spPr>
      </p:pic>
    </p:spTree>
    <p:extLst>
      <p:ext uri="{BB962C8B-B14F-4D97-AF65-F5344CB8AC3E}">
        <p14:creationId xmlns:p14="http://schemas.microsoft.com/office/powerpoint/2010/main" val="1970284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380" y="773121"/>
            <a:ext cx="8734980" cy="5812732"/>
          </a:xfrm>
          <a:prstGeom prst="rect">
            <a:avLst/>
          </a:prstGeom>
        </p:spPr>
      </p:pic>
    </p:spTree>
    <p:extLst>
      <p:ext uri="{BB962C8B-B14F-4D97-AF65-F5344CB8AC3E}">
        <p14:creationId xmlns:p14="http://schemas.microsoft.com/office/powerpoint/2010/main" val="6765967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277" y="238193"/>
            <a:ext cx="8229600" cy="1143000"/>
          </a:xfrm>
        </p:spPr>
        <p:txBody>
          <a:bodyPr/>
          <a:lstStyle/>
          <a:p>
            <a:r>
              <a:rPr lang="en-US" dirty="0" smtClean="0"/>
              <a:t>Symmetry and Patterns</a:t>
            </a:r>
            <a:endParaRPr lang="en-US" dirty="0"/>
          </a:p>
        </p:txBody>
      </p:sp>
      <p:sp>
        <p:nvSpPr>
          <p:cNvPr id="3" name="Rectangle 2"/>
          <p:cNvSpPr/>
          <p:nvPr/>
        </p:nvSpPr>
        <p:spPr>
          <a:xfrm>
            <a:off x="1077461" y="1393868"/>
            <a:ext cx="7455415" cy="1200329"/>
          </a:xfrm>
          <a:prstGeom prst="rect">
            <a:avLst/>
          </a:prstGeom>
        </p:spPr>
        <p:txBody>
          <a:bodyPr wrap="square">
            <a:spAutoFit/>
          </a:bodyPr>
          <a:lstStyle/>
          <a:p>
            <a:r>
              <a:rPr lang="en-US" dirty="0" smtClean="0"/>
              <a:t>We are surrounded by symmetry and patterns, both natural and man-made., </a:t>
            </a:r>
            <a:endParaRPr lang="en-US" dirty="0" smtClean="0"/>
          </a:p>
          <a:p>
            <a:endParaRPr lang="en-US" dirty="0"/>
          </a:p>
          <a:p>
            <a:r>
              <a:rPr lang="en-US" dirty="0" smtClean="0"/>
              <a:t>They </a:t>
            </a:r>
            <a:r>
              <a:rPr lang="en-US" dirty="0" smtClean="0"/>
              <a:t>can make for </a:t>
            </a:r>
            <a:r>
              <a:rPr lang="en-US" b="1" dirty="0" smtClean="0"/>
              <a:t>very eye-catching compositions</a:t>
            </a:r>
            <a:r>
              <a:rPr lang="en-US" dirty="0" smtClean="0"/>
              <a:t>, particularly in situations where they are </a:t>
            </a:r>
            <a:r>
              <a:rPr lang="en-US" b="1" dirty="0" smtClean="0"/>
              <a:t>not expected. </a:t>
            </a:r>
            <a:endParaRPr lang="en-US" dirty="0"/>
          </a:p>
        </p:txBody>
      </p:sp>
    </p:spTree>
    <p:extLst>
      <p:ext uri="{BB962C8B-B14F-4D97-AF65-F5344CB8AC3E}">
        <p14:creationId xmlns:p14="http://schemas.microsoft.com/office/powerpoint/2010/main" val="869557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313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3121"/>
            <a:ext cx="9144000" cy="5144693"/>
          </a:xfrm>
          <a:prstGeom prst="rect">
            <a:avLst/>
          </a:prstGeom>
        </p:spPr>
      </p:pic>
    </p:spTree>
    <p:extLst>
      <p:ext uri="{BB962C8B-B14F-4D97-AF65-F5344CB8AC3E}">
        <p14:creationId xmlns:p14="http://schemas.microsoft.com/office/powerpoint/2010/main" val="18863437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 zebra.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601" y="672984"/>
            <a:ext cx="7238799" cy="5245302"/>
          </a:xfrm>
          <a:prstGeom prst="rect">
            <a:avLst/>
          </a:prstGeom>
        </p:spPr>
      </p:pic>
    </p:spTree>
    <p:extLst>
      <p:ext uri="{BB962C8B-B14F-4D97-AF65-F5344CB8AC3E}">
        <p14:creationId xmlns:p14="http://schemas.microsoft.com/office/powerpoint/2010/main" val="1509062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14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7373"/>
            <a:ext cx="9144000" cy="5148863"/>
          </a:xfrm>
          <a:prstGeom prst="rect">
            <a:avLst/>
          </a:prstGeom>
        </p:spPr>
      </p:pic>
    </p:spTree>
    <p:extLst>
      <p:ext uri="{BB962C8B-B14F-4D97-AF65-F5344CB8AC3E}">
        <p14:creationId xmlns:p14="http://schemas.microsoft.com/office/powerpoint/2010/main" val="100422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317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951" y="245913"/>
            <a:ext cx="8200091" cy="6511837"/>
          </a:xfrm>
          <a:prstGeom prst="rect">
            <a:avLst/>
          </a:prstGeom>
        </p:spPr>
      </p:pic>
    </p:spTree>
    <p:extLst>
      <p:ext uri="{BB962C8B-B14F-4D97-AF65-F5344CB8AC3E}">
        <p14:creationId xmlns:p14="http://schemas.microsoft.com/office/powerpoint/2010/main" val="15113793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16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4905"/>
            <a:ext cx="9144000" cy="4848820"/>
          </a:xfrm>
          <a:prstGeom prst="rect">
            <a:avLst/>
          </a:prstGeom>
        </p:spPr>
      </p:pic>
    </p:spTree>
    <p:extLst>
      <p:ext uri="{BB962C8B-B14F-4D97-AF65-F5344CB8AC3E}">
        <p14:creationId xmlns:p14="http://schemas.microsoft.com/office/powerpoint/2010/main" val="4134450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G_067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050" y="580554"/>
            <a:ext cx="8715901" cy="5844241"/>
          </a:xfrm>
          <a:prstGeom prst="rect">
            <a:avLst/>
          </a:prstGeom>
        </p:spPr>
      </p:pic>
    </p:spTree>
    <p:extLst>
      <p:ext uri="{BB962C8B-B14F-4D97-AF65-F5344CB8AC3E}">
        <p14:creationId xmlns:p14="http://schemas.microsoft.com/office/powerpoint/2010/main" val="6951179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17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1004"/>
            <a:ext cx="9144000" cy="6170414"/>
          </a:xfrm>
          <a:prstGeom prst="rect">
            <a:avLst/>
          </a:prstGeom>
        </p:spPr>
      </p:pic>
    </p:spTree>
    <p:extLst>
      <p:ext uri="{BB962C8B-B14F-4D97-AF65-F5344CB8AC3E}">
        <p14:creationId xmlns:p14="http://schemas.microsoft.com/office/powerpoint/2010/main" val="2858772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1800" b="1" dirty="0" smtClean="0"/>
              <a:t>The Rule of Thirds</a:t>
            </a:r>
            <a:br>
              <a:rPr lang="en-US" sz="1800" b="1" dirty="0" smtClean="0"/>
            </a:br>
            <a:r>
              <a:rPr lang="en-US" sz="1800" dirty="0" smtClean="0"/>
              <a:t>The rule of thirds involves mentally dividing up your image using </a:t>
            </a:r>
            <a:r>
              <a:rPr lang="en-US" sz="1800" b="1" dirty="0" smtClean="0"/>
              <a:t>2 horizontal lines and 2 vertical lines, </a:t>
            </a:r>
            <a:r>
              <a:rPr lang="en-US" sz="1800" dirty="0" smtClean="0"/>
              <a:t>as shown below. You then position </a:t>
            </a:r>
            <a:r>
              <a:rPr lang="en-US" sz="1800" b="1" dirty="0" smtClean="0"/>
              <a:t>the important elements in your scene along those lines, or at the points where they meet</a:t>
            </a:r>
            <a:r>
              <a:rPr lang="en-US" sz="1800" dirty="0" smtClean="0"/>
              <a:t>.</a:t>
            </a:r>
            <a:endParaRPr lang="en-US" sz="1800" dirty="0"/>
          </a:p>
        </p:txBody>
      </p:sp>
      <p:pic>
        <p:nvPicPr>
          <p:cNvPr id="6" name="Content Placeholder 5" descr="rule-of-thirds-grid.jpeg"/>
          <p:cNvPicPr>
            <a:picLocks noGrp="1" noChangeAspect="1"/>
          </p:cNvPicPr>
          <p:nvPr>
            <p:ph idx="1"/>
          </p:nvPr>
        </p:nvPicPr>
        <p:blipFill>
          <a:blip r:embed="rId2">
            <a:extLst>
              <a:ext uri="{28A0092B-C50C-407E-A947-70E740481C1C}">
                <a14:useLocalDpi xmlns:a14="http://schemas.microsoft.com/office/drawing/2010/main" val="0"/>
              </a:ext>
            </a:extLst>
          </a:blip>
          <a:srcRect t="8720" b="8720"/>
          <a:stretch>
            <a:fillRect/>
          </a:stretch>
        </p:blipFill>
        <p:spPr>
          <a:xfrm>
            <a:off x="457200" y="1600200"/>
            <a:ext cx="8229600" cy="4525963"/>
          </a:xfrm>
        </p:spPr>
      </p:pic>
    </p:spTree>
    <p:extLst>
      <p:ext uri="{BB962C8B-B14F-4D97-AF65-F5344CB8AC3E}">
        <p14:creationId xmlns:p14="http://schemas.microsoft.com/office/powerpoint/2010/main" val="35220937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16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032" y="299811"/>
            <a:ext cx="4086767" cy="6147468"/>
          </a:xfrm>
          <a:prstGeom prst="rect">
            <a:avLst/>
          </a:prstGeom>
        </p:spPr>
      </p:pic>
      <p:pic>
        <p:nvPicPr>
          <p:cNvPr id="3" name="Picture 2" descr="IMG_316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8941" y="414172"/>
            <a:ext cx="4277986" cy="6443828"/>
          </a:xfrm>
          <a:prstGeom prst="rect">
            <a:avLst/>
          </a:prstGeom>
        </p:spPr>
      </p:pic>
    </p:spTree>
    <p:extLst>
      <p:ext uri="{BB962C8B-B14F-4D97-AF65-F5344CB8AC3E}">
        <p14:creationId xmlns:p14="http://schemas.microsoft.com/office/powerpoint/2010/main" val="24254031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15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112" y="303726"/>
            <a:ext cx="4029733" cy="6060719"/>
          </a:xfrm>
          <a:prstGeom prst="rect">
            <a:avLst/>
          </a:prstGeom>
        </p:spPr>
      </p:pic>
      <p:pic>
        <p:nvPicPr>
          <p:cNvPr id="3" name="Picture 2" descr="IMG_317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8809" y="469395"/>
            <a:ext cx="4430675" cy="5895050"/>
          </a:xfrm>
          <a:prstGeom prst="rect">
            <a:avLst/>
          </a:prstGeom>
        </p:spPr>
      </p:pic>
    </p:spTree>
    <p:extLst>
      <p:ext uri="{BB962C8B-B14F-4D97-AF65-F5344CB8AC3E}">
        <p14:creationId xmlns:p14="http://schemas.microsoft.com/office/powerpoint/2010/main" val="34525251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bway4_mini.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188" y="808239"/>
            <a:ext cx="8236953" cy="5194594"/>
          </a:xfrm>
          <a:prstGeom prst="rect">
            <a:avLst/>
          </a:prstGeom>
        </p:spPr>
      </p:pic>
    </p:spTree>
    <p:extLst>
      <p:ext uri="{BB962C8B-B14F-4D97-AF65-F5344CB8AC3E}">
        <p14:creationId xmlns:p14="http://schemas.microsoft.com/office/powerpoint/2010/main" val="7239808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34" y="-72095"/>
            <a:ext cx="8229600" cy="1143000"/>
          </a:xfrm>
        </p:spPr>
        <p:txBody>
          <a:bodyPr/>
          <a:lstStyle/>
          <a:p>
            <a:r>
              <a:rPr lang="en-US" dirty="0" smtClean="0"/>
              <a:t>Depth of Field</a:t>
            </a:r>
            <a:endParaRPr lang="en-US" dirty="0"/>
          </a:p>
        </p:txBody>
      </p:sp>
      <p:sp>
        <p:nvSpPr>
          <p:cNvPr id="3" name="Rectangle 2"/>
          <p:cNvSpPr/>
          <p:nvPr/>
        </p:nvSpPr>
        <p:spPr>
          <a:xfrm>
            <a:off x="546067" y="823385"/>
            <a:ext cx="8051867" cy="6186308"/>
          </a:xfrm>
          <a:prstGeom prst="rect">
            <a:avLst/>
          </a:prstGeom>
        </p:spPr>
        <p:txBody>
          <a:bodyPr wrap="square">
            <a:spAutoFit/>
          </a:bodyPr>
          <a:lstStyle/>
          <a:p>
            <a:endParaRPr lang="en-US" dirty="0" smtClean="0"/>
          </a:p>
          <a:p>
            <a:r>
              <a:rPr lang="en-US" sz="2400" dirty="0" smtClean="0"/>
              <a:t>Because </a:t>
            </a:r>
            <a:r>
              <a:rPr lang="en-US" sz="2400" dirty="0" smtClean="0"/>
              <a:t>photography is a two-dimensional medium, we have to choose our composition carefully to convey the </a:t>
            </a:r>
            <a:r>
              <a:rPr lang="en-US" sz="2400" b="1" dirty="0" smtClean="0"/>
              <a:t>sense of depth </a:t>
            </a:r>
            <a:r>
              <a:rPr lang="en-US" sz="2400" dirty="0" smtClean="0"/>
              <a:t>that was present in the actual scene. </a:t>
            </a:r>
            <a:endParaRPr lang="en-US" sz="2400" dirty="0" smtClean="0"/>
          </a:p>
          <a:p>
            <a:endParaRPr lang="en-US" sz="2400" dirty="0" smtClean="0"/>
          </a:p>
          <a:p>
            <a:r>
              <a:rPr lang="en-US" sz="2400" dirty="0" smtClean="0"/>
              <a:t>How much is in focus from the photographer through the farthest point away from the photographer</a:t>
            </a:r>
          </a:p>
          <a:p>
            <a:endParaRPr lang="en-US" sz="2400" dirty="0"/>
          </a:p>
          <a:p>
            <a:r>
              <a:rPr lang="en-US" sz="2400" dirty="0" smtClean="0"/>
              <a:t>Limited depth of field allows a clear </a:t>
            </a:r>
            <a:r>
              <a:rPr lang="en-US" sz="2400" b="1" dirty="0" smtClean="0"/>
              <a:t>focal point</a:t>
            </a:r>
            <a:r>
              <a:rPr lang="is-IS" sz="2400" dirty="0" smtClean="0"/>
              <a:t>…one thing is in focus, everything else is not in focus</a:t>
            </a:r>
          </a:p>
          <a:p>
            <a:endParaRPr lang="is-IS" sz="2400" dirty="0"/>
          </a:p>
          <a:p>
            <a:r>
              <a:rPr lang="is-IS" sz="2400" dirty="0" smtClean="0"/>
              <a:t>Full depth of field: photographer has everything in focus near to far of the photographer</a:t>
            </a:r>
            <a:endParaRPr lang="en-US" sz="2400" dirty="0" smtClean="0"/>
          </a:p>
          <a:p>
            <a:endParaRPr lang="en-US" sz="2400" dirty="0"/>
          </a:p>
          <a:p>
            <a:r>
              <a:rPr lang="en-US" sz="2400" dirty="0" smtClean="0"/>
              <a:t>You </a:t>
            </a:r>
            <a:r>
              <a:rPr lang="en-US" sz="2400" dirty="0" smtClean="0"/>
              <a:t>can </a:t>
            </a:r>
            <a:r>
              <a:rPr lang="en-US" sz="2400" b="1" dirty="0" smtClean="0"/>
              <a:t>create depth in a photo by including objects in the foreground, middle ground and background. </a:t>
            </a:r>
            <a:endParaRPr lang="en-US" sz="2400" b="1" dirty="0" smtClean="0"/>
          </a:p>
          <a:p>
            <a:endParaRPr lang="en-US" b="1" dirty="0"/>
          </a:p>
        </p:txBody>
      </p:sp>
    </p:spTree>
    <p:extLst>
      <p:ext uri="{BB962C8B-B14F-4D97-AF65-F5344CB8AC3E}">
        <p14:creationId xmlns:p14="http://schemas.microsoft.com/office/powerpoint/2010/main" val="11191135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314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6481"/>
            <a:ext cx="9144000" cy="5148863"/>
          </a:xfrm>
          <a:prstGeom prst="rect">
            <a:avLst/>
          </a:prstGeom>
        </p:spPr>
      </p:pic>
    </p:spTree>
    <p:extLst>
      <p:ext uri="{BB962C8B-B14F-4D97-AF65-F5344CB8AC3E}">
        <p14:creationId xmlns:p14="http://schemas.microsoft.com/office/powerpoint/2010/main" val="23090377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315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1784"/>
            <a:ext cx="9144000" cy="6105525"/>
          </a:xfrm>
          <a:prstGeom prst="rect">
            <a:avLst/>
          </a:prstGeom>
        </p:spPr>
      </p:pic>
    </p:spTree>
    <p:extLst>
      <p:ext uri="{BB962C8B-B14F-4D97-AF65-F5344CB8AC3E}">
        <p14:creationId xmlns:p14="http://schemas.microsoft.com/office/powerpoint/2010/main" val="24178568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314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6254"/>
            <a:ext cx="9144000" cy="5144693"/>
          </a:xfrm>
          <a:prstGeom prst="rect">
            <a:avLst/>
          </a:prstGeom>
        </p:spPr>
      </p:pic>
    </p:spTree>
    <p:extLst>
      <p:ext uri="{BB962C8B-B14F-4D97-AF65-F5344CB8AC3E}">
        <p14:creationId xmlns:p14="http://schemas.microsoft.com/office/powerpoint/2010/main" val="23793160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314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8460" y="0"/>
            <a:ext cx="6858000" cy="6858000"/>
          </a:xfrm>
          <a:prstGeom prst="rect">
            <a:avLst/>
          </a:prstGeom>
        </p:spPr>
      </p:pic>
    </p:spTree>
    <p:extLst>
      <p:ext uri="{BB962C8B-B14F-4D97-AF65-F5344CB8AC3E}">
        <p14:creationId xmlns:p14="http://schemas.microsoft.com/office/powerpoint/2010/main" val="32597545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314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3567"/>
            <a:ext cx="9144000" cy="5148863"/>
          </a:xfrm>
          <a:prstGeom prst="rect">
            <a:avLst/>
          </a:prstGeom>
        </p:spPr>
      </p:pic>
    </p:spTree>
    <p:extLst>
      <p:ext uri="{BB962C8B-B14F-4D97-AF65-F5344CB8AC3E}">
        <p14:creationId xmlns:p14="http://schemas.microsoft.com/office/powerpoint/2010/main" val="18891790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9172_203421863020124_6463918_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8778"/>
            <a:ext cx="9144000" cy="6337300"/>
          </a:xfrm>
          <a:prstGeom prst="rect">
            <a:avLst/>
          </a:prstGeom>
        </p:spPr>
      </p:pic>
    </p:spTree>
    <p:extLst>
      <p:ext uri="{BB962C8B-B14F-4D97-AF65-F5344CB8AC3E}">
        <p14:creationId xmlns:p14="http://schemas.microsoft.com/office/powerpoint/2010/main" val="1201886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2020" y="277369"/>
            <a:ext cx="7446035" cy="646331"/>
          </a:xfrm>
          <a:prstGeom prst="rect">
            <a:avLst/>
          </a:prstGeom>
          <a:noFill/>
        </p:spPr>
        <p:txBody>
          <a:bodyPr wrap="square" rtlCol="0">
            <a:spAutoFit/>
          </a:bodyPr>
          <a:lstStyle/>
          <a:p>
            <a:endParaRPr lang="en-US" dirty="0"/>
          </a:p>
          <a:p>
            <a:endParaRPr lang="en-US" dirty="0"/>
          </a:p>
        </p:txBody>
      </p:sp>
      <p:pic>
        <p:nvPicPr>
          <p:cNvPr id="3" name="Picture 2" descr="lighthouse-rule-of-thirds.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943" y="2332011"/>
            <a:ext cx="6965025" cy="4369992"/>
          </a:xfrm>
          <a:prstGeom prst="rect">
            <a:avLst/>
          </a:prstGeom>
        </p:spPr>
      </p:pic>
      <p:sp>
        <p:nvSpPr>
          <p:cNvPr id="5" name="Rectangle 4"/>
          <p:cNvSpPr/>
          <p:nvPr/>
        </p:nvSpPr>
        <p:spPr>
          <a:xfrm>
            <a:off x="634933" y="46444"/>
            <a:ext cx="8100210" cy="646331"/>
          </a:xfrm>
          <a:prstGeom prst="rect">
            <a:avLst/>
          </a:prstGeom>
        </p:spPr>
        <p:txBody>
          <a:bodyPr wrap="square">
            <a:spAutoFit/>
          </a:bodyPr>
          <a:lstStyle/>
          <a:p>
            <a:endParaRPr lang="en-US" dirty="0"/>
          </a:p>
          <a:p>
            <a:r>
              <a:rPr lang="en-US" dirty="0" smtClean="0"/>
              <a:t>Doing </a:t>
            </a:r>
            <a:r>
              <a:rPr lang="en-US" dirty="0"/>
              <a:t>so will add balance and interest to your photo. </a:t>
            </a:r>
          </a:p>
        </p:txBody>
      </p:sp>
    </p:spTree>
    <p:extLst>
      <p:ext uri="{BB962C8B-B14F-4D97-AF65-F5344CB8AC3E}">
        <p14:creationId xmlns:p14="http://schemas.microsoft.com/office/powerpoint/2010/main" val="4575101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2250174_1201052453257055_7643817828089442808_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695440"/>
          </a:xfrm>
          <a:prstGeom prst="rect">
            <a:avLst/>
          </a:prstGeom>
        </p:spPr>
      </p:pic>
    </p:spTree>
    <p:extLst>
      <p:ext uri="{BB962C8B-B14F-4D97-AF65-F5344CB8AC3E}">
        <p14:creationId xmlns:p14="http://schemas.microsoft.com/office/powerpoint/2010/main" val="21266864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1150252_1076219759073659_2116750688527241903_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146" y="-628779"/>
            <a:ext cx="8200587" cy="8200587"/>
          </a:xfrm>
          <a:prstGeom prst="rect">
            <a:avLst/>
          </a:prstGeom>
        </p:spPr>
      </p:pic>
    </p:spTree>
    <p:extLst>
      <p:ext uri="{BB962C8B-B14F-4D97-AF65-F5344CB8AC3E}">
        <p14:creationId xmlns:p14="http://schemas.microsoft.com/office/powerpoint/2010/main" val="27960885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1903794_1151862961509338_4581508882533419880_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866" y="-776725"/>
            <a:ext cx="8144910" cy="8144910"/>
          </a:xfrm>
          <a:prstGeom prst="rect">
            <a:avLst/>
          </a:prstGeom>
        </p:spPr>
      </p:pic>
    </p:spTree>
    <p:extLst>
      <p:ext uri="{BB962C8B-B14F-4D97-AF65-F5344CB8AC3E}">
        <p14:creationId xmlns:p14="http://schemas.microsoft.com/office/powerpoint/2010/main" val="42734277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8x10finalanthony 1 cop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83" y="123290"/>
            <a:ext cx="4389752" cy="6559022"/>
          </a:xfrm>
          <a:prstGeom prst="rect">
            <a:avLst/>
          </a:prstGeom>
        </p:spPr>
      </p:pic>
      <p:pic>
        <p:nvPicPr>
          <p:cNvPr id="4" name="Picture 3" descr="anthony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3249" y="123290"/>
            <a:ext cx="4390751" cy="6559022"/>
          </a:xfrm>
          <a:prstGeom prst="rect">
            <a:avLst/>
          </a:prstGeom>
        </p:spPr>
      </p:pic>
    </p:spTree>
    <p:extLst>
      <p:ext uri="{BB962C8B-B14F-4D97-AF65-F5344CB8AC3E}">
        <p14:creationId xmlns:p14="http://schemas.microsoft.com/office/powerpoint/2010/main" val="16068893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314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9511" y="0"/>
            <a:ext cx="6858000" cy="6858000"/>
          </a:xfrm>
          <a:prstGeom prst="rect">
            <a:avLst/>
          </a:prstGeom>
        </p:spPr>
      </p:pic>
    </p:spTree>
    <p:extLst>
      <p:ext uri="{BB962C8B-B14F-4D97-AF65-F5344CB8AC3E}">
        <p14:creationId xmlns:p14="http://schemas.microsoft.com/office/powerpoint/2010/main" val="13517879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314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0287"/>
            <a:ext cx="9144000" cy="5884664"/>
          </a:xfrm>
          <a:prstGeom prst="rect">
            <a:avLst/>
          </a:prstGeom>
        </p:spPr>
      </p:pic>
    </p:spTree>
    <p:extLst>
      <p:ext uri="{BB962C8B-B14F-4D97-AF65-F5344CB8AC3E}">
        <p14:creationId xmlns:p14="http://schemas.microsoft.com/office/powerpoint/2010/main" val="25968267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314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6700"/>
            <a:ext cx="9144000" cy="5144693"/>
          </a:xfrm>
          <a:prstGeom prst="rect">
            <a:avLst/>
          </a:prstGeom>
        </p:spPr>
      </p:pic>
    </p:spTree>
    <p:extLst>
      <p:ext uri="{BB962C8B-B14F-4D97-AF65-F5344CB8AC3E}">
        <p14:creationId xmlns:p14="http://schemas.microsoft.com/office/powerpoint/2010/main" val="21795214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563" y="252400"/>
            <a:ext cx="8229600" cy="1143000"/>
          </a:xfrm>
        </p:spPr>
        <p:txBody>
          <a:bodyPr>
            <a:normAutofit fontScale="90000"/>
          </a:bodyPr>
          <a:lstStyle/>
          <a:p>
            <a:r>
              <a:rPr lang="en-US" dirty="0" smtClean="0"/>
              <a:t>Framing</a:t>
            </a:r>
            <a:br>
              <a:rPr lang="en-US" dirty="0" smtClean="0"/>
            </a:br>
            <a:endParaRPr lang="en-US" dirty="0"/>
          </a:p>
        </p:txBody>
      </p:sp>
      <p:sp>
        <p:nvSpPr>
          <p:cNvPr id="3" name="TextBox 2"/>
          <p:cNvSpPr txBox="1"/>
          <p:nvPr/>
        </p:nvSpPr>
        <p:spPr>
          <a:xfrm>
            <a:off x="788857" y="1395400"/>
            <a:ext cx="7897943" cy="3693319"/>
          </a:xfrm>
          <a:prstGeom prst="rect">
            <a:avLst/>
          </a:prstGeom>
          <a:noFill/>
        </p:spPr>
        <p:txBody>
          <a:bodyPr wrap="square" rtlCol="0">
            <a:spAutoFit/>
          </a:bodyPr>
          <a:lstStyle/>
          <a:p>
            <a:r>
              <a:rPr lang="en-US" sz="2400" dirty="0" smtClean="0"/>
              <a:t>The world is full of objects, which make perfect </a:t>
            </a:r>
            <a:r>
              <a:rPr lang="en-US" sz="2400" b="1" dirty="0" smtClean="0"/>
              <a:t>natural frames, such as trees, archways </a:t>
            </a:r>
            <a:r>
              <a:rPr lang="en-US" sz="2400" b="1" dirty="0" smtClean="0"/>
              <a:t>holes and even light and shadows. </a:t>
            </a:r>
          </a:p>
          <a:p>
            <a:endParaRPr lang="en-US" sz="2400" dirty="0"/>
          </a:p>
          <a:p>
            <a:r>
              <a:rPr lang="en-US" sz="2400" dirty="0" smtClean="0"/>
              <a:t>By </a:t>
            </a:r>
            <a:r>
              <a:rPr lang="en-US" sz="2400" dirty="0" smtClean="0"/>
              <a:t>placing these around the edge of the composition you help to </a:t>
            </a:r>
            <a:r>
              <a:rPr lang="en-US" sz="2400" b="1" dirty="0" smtClean="0"/>
              <a:t>isolate the main subject from the outside world</a:t>
            </a:r>
            <a:r>
              <a:rPr lang="en-US" sz="2400" dirty="0" smtClean="0"/>
              <a:t>. </a:t>
            </a:r>
            <a:endParaRPr lang="en-US" sz="2400" dirty="0" smtClean="0"/>
          </a:p>
          <a:p>
            <a:endParaRPr lang="en-US" sz="2400" dirty="0"/>
          </a:p>
          <a:p>
            <a:r>
              <a:rPr lang="en-US" sz="2400" dirty="0" smtClean="0"/>
              <a:t>The </a:t>
            </a:r>
            <a:r>
              <a:rPr lang="en-US" sz="2400" dirty="0" smtClean="0"/>
              <a:t>result is a </a:t>
            </a:r>
            <a:r>
              <a:rPr lang="en-US" sz="2400" b="1" dirty="0" smtClean="0"/>
              <a:t>more focused image, </a:t>
            </a:r>
            <a:r>
              <a:rPr lang="en-US" sz="2400" dirty="0" smtClean="0"/>
              <a:t>which draws your eye naturally to the </a:t>
            </a:r>
            <a:r>
              <a:rPr lang="en-US" sz="2400" b="1" dirty="0" smtClean="0"/>
              <a:t>main point of interest.</a:t>
            </a:r>
          </a:p>
          <a:p>
            <a:endParaRPr lang="en-US" dirty="0"/>
          </a:p>
        </p:txBody>
      </p:sp>
    </p:spTree>
    <p:extLst>
      <p:ext uri="{BB962C8B-B14F-4D97-AF65-F5344CB8AC3E}">
        <p14:creationId xmlns:p14="http://schemas.microsoft.com/office/powerpoint/2010/main" val="31880086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2365" y="241869"/>
            <a:ext cx="8607303" cy="646331"/>
          </a:xfrm>
          <a:prstGeom prst="rect">
            <a:avLst/>
          </a:prstGeom>
          <a:noFill/>
        </p:spPr>
        <p:txBody>
          <a:bodyPr wrap="square" rtlCol="0">
            <a:spAutoFit/>
          </a:bodyPr>
          <a:lstStyle/>
          <a:p>
            <a:r>
              <a:rPr lang="en-US" dirty="0"/>
              <a:t> </a:t>
            </a:r>
          </a:p>
          <a:p>
            <a:endParaRPr lang="en-US" dirty="0"/>
          </a:p>
        </p:txBody>
      </p:sp>
      <p:pic>
        <p:nvPicPr>
          <p:cNvPr id="2" name="Picture 1" descr="IMG_315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866851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315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9462"/>
            <a:ext cx="9144000" cy="6045200"/>
          </a:xfrm>
          <a:prstGeom prst="rect">
            <a:avLst/>
          </a:prstGeom>
        </p:spPr>
      </p:pic>
    </p:spTree>
    <p:extLst>
      <p:ext uri="{BB962C8B-B14F-4D97-AF65-F5344CB8AC3E}">
        <p14:creationId xmlns:p14="http://schemas.microsoft.com/office/powerpoint/2010/main" val="29341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ule-of-thirds-woman-snow.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2145" y="1146205"/>
            <a:ext cx="6682720" cy="4451554"/>
          </a:xfrm>
          <a:prstGeom prst="rect">
            <a:avLst/>
          </a:prstGeom>
        </p:spPr>
      </p:pic>
      <p:sp>
        <p:nvSpPr>
          <p:cNvPr id="4" name="Rectangle 3"/>
          <p:cNvSpPr/>
          <p:nvPr/>
        </p:nvSpPr>
        <p:spPr>
          <a:xfrm>
            <a:off x="269366" y="153951"/>
            <a:ext cx="8619699" cy="646331"/>
          </a:xfrm>
          <a:prstGeom prst="rect">
            <a:avLst/>
          </a:prstGeom>
        </p:spPr>
        <p:txBody>
          <a:bodyPr wrap="square">
            <a:spAutoFit/>
          </a:bodyPr>
          <a:lstStyle/>
          <a:p>
            <a:r>
              <a:rPr lang="en-US" dirty="0" smtClean="0"/>
              <a:t>Try to </a:t>
            </a:r>
            <a:r>
              <a:rPr lang="en-US" dirty="0"/>
              <a:t>position them at or near the lines and intersections of the grid. </a:t>
            </a:r>
            <a:r>
              <a:rPr lang="en-US" b="1" dirty="0"/>
              <a:t>They don't have to be perfectly lined up as long as they're close.</a:t>
            </a:r>
          </a:p>
        </p:txBody>
      </p:sp>
      <p:sp>
        <p:nvSpPr>
          <p:cNvPr id="5" name="TextBox 4"/>
          <p:cNvSpPr txBox="1"/>
          <p:nvPr/>
        </p:nvSpPr>
        <p:spPr>
          <a:xfrm>
            <a:off x="269366" y="5597759"/>
            <a:ext cx="8619699" cy="936431"/>
          </a:xfrm>
          <a:prstGeom prst="rect">
            <a:avLst/>
          </a:prstGeom>
          <a:noFill/>
        </p:spPr>
        <p:txBody>
          <a:bodyPr wrap="square" rtlCol="0">
            <a:spAutoFit/>
          </a:bodyPr>
          <a:lstStyle/>
          <a:p>
            <a:r>
              <a:rPr lang="en-US" i="1" dirty="0"/>
              <a:t>The horizon and main subject in this photo have been positioned near lines or intersections for maximum impact</a:t>
            </a:r>
            <a:endParaRPr lang="en-US" dirty="0"/>
          </a:p>
          <a:p>
            <a:endParaRPr lang="en-US" dirty="0"/>
          </a:p>
        </p:txBody>
      </p:sp>
    </p:spTree>
    <p:extLst>
      <p:ext uri="{BB962C8B-B14F-4D97-AF65-F5344CB8AC3E}">
        <p14:creationId xmlns:p14="http://schemas.microsoft.com/office/powerpoint/2010/main" val="8705681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316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485" y="177231"/>
            <a:ext cx="7620000" cy="6515100"/>
          </a:xfrm>
          <a:prstGeom prst="rect">
            <a:avLst/>
          </a:prstGeom>
        </p:spPr>
      </p:pic>
    </p:spTree>
    <p:extLst>
      <p:ext uri="{BB962C8B-B14F-4D97-AF65-F5344CB8AC3E}">
        <p14:creationId xmlns:p14="http://schemas.microsoft.com/office/powerpoint/2010/main" val="14460609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16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7007"/>
            <a:ext cx="9144000" cy="5822156"/>
          </a:xfrm>
          <a:prstGeom prst="rect">
            <a:avLst/>
          </a:prstGeom>
        </p:spPr>
      </p:pic>
    </p:spTree>
    <p:extLst>
      <p:ext uri="{BB962C8B-B14F-4D97-AF65-F5344CB8AC3E}">
        <p14:creationId xmlns:p14="http://schemas.microsoft.com/office/powerpoint/2010/main" val="17531483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raming 4.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773" y="673533"/>
            <a:ext cx="8255578" cy="5503718"/>
          </a:xfrm>
          <a:prstGeom prst="rect">
            <a:avLst/>
          </a:prstGeom>
        </p:spPr>
      </p:pic>
    </p:spTree>
    <p:extLst>
      <p:ext uri="{BB962C8B-B14F-4D97-AF65-F5344CB8AC3E}">
        <p14:creationId xmlns:p14="http://schemas.microsoft.com/office/powerpoint/2010/main" val="3435170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raming13.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997" y="327992"/>
            <a:ext cx="8004006" cy="6339172"/>
          </a:xfrm>
          <a:prstGeom prst="rect">
            <a:avLst/>
          </a:prstGeom>
        </p:spPr>
      </p:pic>
    </p:spTree>
    <p:extLst>
      <p:ext uri="{BB962C8B-B14F-4D97-AF65-F5344CB8AC3E}">
        <p14:creationId xmlns:p14="http://schemas.microsoft.com/office/powerpoint/2010/main" val="14886113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261"/>
            <a:ext cx="8229600" cy="1143000"/>
          </a:xfrm>
        </p:spPr>
        <p:txBody>
          <a:bodyPr/>
          <a:lstStyle/>
          <a:p>
            <a:r>
              <a:rPr lang="en-US" dirty="0" smtClean="0"/>
              <a:t>Viewpoint</a:t>
            </a:r>
            <a:endParaRPr lang="en-US" dirty="0"/>
          </a:p>
        </p:txBody>
      </p:sp>
      <p:sp>
        <p:nvSpPr>
          <p:cNvPr id="3" name="TextBox 2"/>
          <p:cNvSpPr txBox="1"/>
          <p:nvPr/>
        </p:nvSpPr>
        <p:spPr>
          <a:xfrm>
            <a:off x="302365" y="1443869"/>
            <a:ext cx="8526672" cy="4431983"/>
          </a:xfrm>
          <a:prstGeom prst="rect">
            <a:avLst/>
          </a:prstGeom>
          <a:noFill/>
        </p:spPr>
        <p:txBody>
          <a:bodyPr wrap="square" rtlCol="0">
            <a:spAutoFit/>
          </a:bodyPr>
          <a:lstStyle/>
          <a:p>
            <a:r>
              <a:rPr lang="en-US" sz="2400" dirty="0" smtClean="0"/>
              <a:t>Be</a:t>
            </a:r>
            <a:r>
              <a:rPr lang="en-US" sz="2400" dirty="0" smtClean="0"/>
              <a:t>fore </a:t>
            </a:r>
            <a:r>
              <a:rPr lang="en-US" sz="2400" dirty="0"/>
              <a:t>photographing your subject, take time to </a:t>
            </a:r>
            <a:r>
              <a:rPr lang="en-US" sz="2400" b="1" dirty="0"/>
              <a:t>think about where you will shoot it from</a:t>
            </a:r>
            <a:r>
              <a:rPr lang="en-US" sz="2400" b="1" dirty="0" smtClean="0"/>
              <a:t>.</a:t>
            </a:r>
          </a:p>
          <a:p>
            <a:endParaRPr lang="en-US" sz="2400" b="1" dirty="0"/>
          </a:p>
          <a:p>
            <a:r>
              <a:rPr lang="en-US" sz="2400" b="1" dirty="0" smtClean="0"/>
              <a:t>Our </a:t>
            </a:r>
            <a:r>
              <a:rPr lang="en-US" sz="2400" b="1" dirty="0"/>
              <a:t>viewpoint has a massive impact on the composition of our photo</a:t>
            </a:r>
            <a:r>
              <a:rPr lang="en-US" sz="2400" dirty="0"/>
              <a:t>, and as a result it can greatly </a:t>
            </a:r>
            <a:r>
              <a:rPr lang="en-US" sz="2400" dirty="0" smtClean="0"/>
              <a:t>effect </a:t>
            </a:r>
            <a:r>
              <a:rPr lang="en-US" sz="2400" b="1" dirty="0" smtClean="0"/>
              <a:t>the message of the photo</a:t>
            </a:r>
            <a:r>
              <a:rPr lang="en-US" sz="2400" dirty="0" smtClean="0"/>
              <a:t>. </a:t>
            </a:r>
          </a:p>
          <a:p>
            <a:endParaRPr lang="en-US" sz="2400" dirty="0"/>
          </a:p>
          <a:p>
            <a:r>
              <a:rPr lang="en-US" sz="2400" dirty="0" smtClean="0"/>
              <a:t>Rather </a:t>
            </a:r>
            <a:r>
              <a:rPr lang="en-US" sz="2400" dirty="0"/>
              <a:t>than just shooting from eye level, consider photographing from </a:t>
            </a:r>
            <a:r>
              <a:rPr lang="en-US" sz="2400" b="1" dirty="0"/>
              <a:t>high above, down at ground level, from the side, from the back, from a long way away, from very close up, and so on.</a:t>
            </a:r>
          </a:p>
          <a:p>
            <a:r>
              <a:rPr lang="en-US" sz="2400" dirty="0"/>
              <a:t> </a:t>
            </a:r>
          </a:p>
          <a:p>
            <a:endParaRPr lang="en-US" dirty="0"/>
          </a:p>
        </p:txBody>
      </p:sp>
    </p:spTree>
    <p:extLst>
      <p:ext uri="{BB962C8B-B14F-4D97-AF65-F5344CB8AC3E}">
        <p14:creationId xmlns:p14="http://schemas.microsoft.com/office/powerpoint/2010/main" val="22083282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27317" y="1470124"/>
            <a:ext cx="6795415" cy="1938992"/>
          </a:xfrm>
          <a:prstGeom prst="rect">
            <a:avLst/>
          </a:prstGeom>
          <a:noFill/>
        </p:spPr>
        <p:txBody>
          <a:bodyPr wrap="square" rtlCol="0">
            <a:spAutoFit/>
          </a:bodyPr>
          <a:lstStyle/>
          <a:p>
            <a:pPr algn="ctr"/>
            <a:r>
              <a:rPr lang="en-US" sz="4000" dirty="0" smtClean="0"/>
              <a:t>Bird’s Eye View: </a:t>
            </a:r>
          </a:p>
          <a:p>
            <a:r>
              <a:rPr lang="en-US" sz="4000" dirty="0" smtClean="0"/>
              <a:t>The viewer is looking DOWN on the subject</a:t>
            </a:r>
            <a:endParaRPr lang="en-US" sz="4000" dirty="0"/>
          </a:p>
        </p:txBody>
      </p:sp>
    </p:spTree>
    <p:extLst>
      <p:ext uri="{BB962C8B-B14F-4D97-AF65-F5344CB8AC3E}">
        <p14:creationId xmlns:p14="http://schemas.microsoft.com/office/powerpoint/2010/main" val="10510811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9764_203421849686792_6112501_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08" y="443844"/>
            <a:ext cx="9144000" cy="6096000"/>
          </a:xfrm>
          <a:prstGeom prst="rect">
            <a:avLst/>
          </a:prstGeom>
        </p:spPr>
      </p:pic>
    </p:spTree>
    <p:extLst>
      <p:ext uri="{BB962C8B-B14F-4D97-AF65-F5344CB8AC3E}">
        <p14:creationId xmlns:p14="http://schemas.microsoft.com/office/powerpoint/2010/main" val="25445502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189802_1190814327614201_5664606455480748197_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6265" y="0"/>
            <a:ext cx="6858000" cy="6858000"/>
          </a:xfrm>
          <a:prstGeom prst="rect">
            <a:avLst/>
          </a:prstGeom>
        </p:spPr>
      </p:pic>
    </p:spTree>
    <p:extLst>
      <p:ext uri="{BB962C8B-B14F-4D97-AF65-F5344CB8AC3E}">
        <p14:creationId xmlns:p14="http://schemas.microsoft.com/office/powerpoint/2010/main" val="4406565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2109140_1179440468751587_8271710707462519906_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839" y="-900016"/>
            <a:ext cx="8373202" cy="8373202"/>
          </a:xfrm>
          <a:prstGeom prst="rect">
            <a:avLst/>
          </a:prstGeom>
        </p:spPr>
      </p:pic>
    </p:spTree>
    <p:extLst>
      <p:ext uri="{BB962C8B-B14F-4D97-AF65-F5344CB8AC3E}">
        <p14:creationId xmlns:p14="http://schemas.microsoft.com/office/powerpoint/2010/main" val="26080303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mazing_awesome_beauty_cool_photo_photography_7854_by_babyoreocake-d5r3zc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6584" y="276435"/>
            <a:ext cx="6350000" cy="6350000"/>
          </a:xfrm>
          <a:prstGeom prst="rect">
            <a:avLst/>
          </a:prstGeom>
        </p:spPr>
      </p:pic>
    </p:spTree>
    <p:extLst>
      <p:ext uri="{BB962C8B-B14F-4D97-AF65-F5344CB8AC3E}">
        <p14:creationId xmlns:p14="http://schemas.microsoft.com/office/powerpoint/2010/main" val="3143786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ule-of-thirds-landscape.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4675" y="2344862"/>
            <a:ext cx="5868322" cy="3918525"/>
          </a:xfrm>
          <a:prstGeom prst="rect">
            <a:avLst/>
          </a:prstGeom>
        </p:spPr>
      </p:pic>
      <p:sp>
        <p:nvSpPr>
          <p:cNvPr id="4" name="Rectangle 3"/>
          <p:cNvSpPr/>
          <p:nvPr/>
        </p:nvSpPr>
        <p:spPr>
          <a:xfrm>
            <a:off x="250125" y="269414"/>
            <a:ext cx="8561978" cy="1477328"/>
          </a:xfrm>
          <a:prstGeom prst="rect">
            <a:avLst/>
          </a:prstGeom>
        </p:spPr>
        <p:txBody>
          <a:bodyPr wrap="square">
            <a:spAutoFit/>
          </a:bodyPr>
          <a:lstStyle/>
          <a:p>
            <a:r>
              <a:rPr lang="en-US" dirty="0"/>
              <a:t>P</a:t>
            </a:r>
            <a:r>
              <a:rPr lang="en-US" dirty="0" smtClean="0"/>
              <a:t>lace </a:t>
            </a:r>
            <a:r>
              <a:rPr lang="en-US" dirty="0"/>
              <a:t>the horizon along  </a:t>
            </a:r>
            <a:r>
              <a:rPr lang="en-US" dirty="0"/>
              <a:t>along one of the horizontal lines</a:t>
            </a:r>
            <a:r>
              <a:rPr lang="en-US" dirty="0" smtClean="0"/>
              <a:t>.</a:t>
            </a:r>
          </a:p>
          <a:p>
            <a:endParaRPr lang="en-US" dirty="0"/>
          </a:p>
          <a:p>
            <a:r>
              <a:rPr lang="en-US" dirty="0"/>
              <a:t>Try to include another interesting object, such as the tree in the photo above, and position it according to the rule of thirds. This provides an "anchor", a natural </a:t>
            </a:r>
            <a:r>
              <a:rPr lang="en-US" b="1" dirty="0"/>
              <a:t>focal point </a:t>
            </a:r>
            <a:r>
              <a:rPr lang="en-US" dirty="0"/>
              <a:t>for the scene.</a:t>
            </a:r>
          </a:p>
        </p:txBody>
      </p:sp>
    </p:spTree>
    <p:extLst>
      <p:ext uri="{BB962C8B-B14F-4D97-AF65-F5344CB8AC3E}">
        <p14:creationId xmlns:p14="http://schemas.microsoft.com/office/powerpoint/2010/main" val="17878754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llamportfollioapple cop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561" y="0"/>
            <a:ext cx="8398701" cy="6858000"/>
          </a:xfrm>
          <a:prstGeom prst="rect">
            <a:avLst/>
          </a:prstGeom>
        </p:spPr>
      </p:pic>
    </p:spTree>
    <p:extLst>
      <p:ext uri="{BB962C8B-B14F-4D97-AF65-F5344CB8AC3E}">
        <p14:creationId xmlns:p14="http://schemas.microsoft.com/office/powerpoint/2010/main" val="1559692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08376" y="160423"/>
            <a:ext cx="5005850" cy="6436093"/>
          </a:xfrm>
          <a:prstGeom prst="rect">
            <a:avLst/>
          </a:prstGeom>
        </p:spPr>
      </p:pic>
    </p:spTree>
    <p:extLst>
      <p:ext uri="{BB962C8B-B14F-4D97-AF65-F5344CB8AC3E}">
        <p14:creationId xmlns:p14="http://schemas.microsoft.com/office/powerpoint/2010/main" val="36350146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llambirdseyeview8x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616" y="0"/>
            <a:ext cx="8573384" cy="6858000"/>
          </a:xfrm>
          <a:prstGeom prst="rect">
            <a:avLst/>
          </a:prstGeom>
        </p:spPr>
      </p:pic>
    </p:spTree>
    <p:extLst>
      <p:ext uri="{BB962C8B-B14F-4D97-AF65-F5344CB8AC3E}">
        <p14:creationId xmlns:p14="http://schemas.microsoft.com/office/powerpoint/2010/main" val="6667329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rds-eye-view-engagement-photo-toronto.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373" y="532176"/>
            <a:ext cx="8345254" cy="5560151"/>
          </a:xfrm>
          <a:prstGeom prst="rect">
            <a:avLst/>
          </a:prstGeom>
        </p:spPr>
      </p:pic>
    </p:spTree>
    <p:extLst>
      <p:ext uri="{BB962C8B-B14F-4D97-AF65-F5344CB8AC3E}">
        <p14:creationId xmlns:p14="http://schemas.microsoft.com/office/powerpoint/2010/main" val="11081321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00492"/>
            <a:ext cx="8229600" cy="1143000"/>
          </a:xfrm>
        </p:spPr>
        <p:txBody>
          <a:bodyPr>
            <a:normAutofit fontScale="90000"/>
          </a:bodyPr>
          <a:lstStyle/>
          <a:p>
            <a:r>
              <a:rPr lang="en-US" dirty="0" smtClean="0"/>
              <a:t>Worm’s Eye View:</a:t>
            </a:r>
            <a:r>
              <a:rPr lang="en-US" dirty="0"/>
              <a:t> </a:t>
            </a:r>
            <a:r>
              <a:rPr lang="en-US" dirty="0" smtClean="0"/>
              <a:t/>
            </a:r>
            <a:br>
              <a:rPr lang="en-US" dirty="0" smtClean="0"/>
            </a:br>
            <a:r>
              <a:rPr lang="en-US" dirty="0" smtClean="0"/>
              <a:t>Viewer is looking UP at the subject</a:t>
            </a:r>
            <a:endParaRPr lang="en-US" dirty="0"/>
          </a:p>
        </p:txBody>
      </p:sp>
    </p:spTree>
    <p:extLst>
      <p:ext uri="{BB962C8B-B14F-4D97-AF65-F5344CB8AC3E}">
        <p14:creationId xmlns:p14="http://schemas.microsoft.com/office/powerpoint/2010/main" val="2863581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oint of vie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4654" y="172606"/>
            <a:ext cx="4331725" cy="6497588"/>
          </a:xfrm>
          <a:prstGeom prst="rect">
            <a:avLst/>
          </a:prstGeom>
        </p:spPr>
      </p:pic>
    </p:spTree>
    <p:extLst>
      <p:ext uri="{BB962C8B-B14F-4D97-AF65-F5344CB8AC3E}">
        <p14:creationId xmlns:p14="http://schemas.microsoft.com/office/powerpoint/2010/main" val="39786011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s-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959" y="635064"/>
            <a:ext cx="8516103" cy="5646546"/>
          </a:xfrm>
          <a:prstGeom prst="rect">
            <a:avLst/>
          </a:prstGeom>
        </p:spPr>
      </p:pic>
    </p:spTree>
    <p:extLst>
      <p:ext uri="{BB962C8B-B14F-4D97-AF65-F5344CB8AC3E}">
        <p14:creationId xmlns:p14="http://schemas.microsoft.com/office/powerpoint/2010/main" val="34770562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ildings1bw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355" y="689407"/>
            <a:ext cx="7196270" cy="5181315"/>
          </a:xfrm>
          <a:prstGeom prst="rect">
            <a:avLst/>
          </a:prstGeom>
        </p:spPr>
      </p:pic>
    </p:spTree>
    <p:extLst>
      <p:ext uri="{BB962C8B-B14F-4D97-AF65-F5344CB8AC3E}">
        <p14:creationId xmlns:p14="http://schemas.microsoft.com/office/powerpoint/2010/main" val="16549301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nzo_New-York-point-of-view-1024x76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054368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lower1 downsiz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409" y="608827"/>
            <a:ext cx="8519074" cy="5675299"/>
          </a:xfrm>
          <a:prstGeom prst="rect">
            <a:avLst/>
          </a:prstGeom>
        </p:spPr>
      </p:pic>
    </p:spTree>
    <p:extLst>
      <p:ext uri="{BB962C8B-B14F-4D97-AF65-F5344CB8AC3E}">
        <p14:creationId xmlns:p14="http://schemas.microsoft.com/office/powerpoint/2010/main" val="2050965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261" y="213864"/>
            <a:ext cx="8829037" cy="1477328"/>
          </a:xfrm>
          <a:prstGeom prst="rect">
            <a:avLst/>
          </a:prstGeom>
          <a:noFill/>
        </p:spPr>
        <p:txBody>
          <a:bodyPr wrap="square" rtlCol="0">
            <a:spAutoFit/>
          </a:bodyPr>
          <a:lstStyle/>
          <a:p>
            <a:r>
              <a:rPr lang="en-US" dirty="0"/>
              <a:t>It's a good idea to p</a:t>
            </a:r>
            <a:r>
              <a:rPr lang="en-US" b="1" dirty="0"/>
              <a:t>osition people off to one side of the frame. </a:t>
            </a:r>
            <a:r>
              <a:rPr lang="en-US" dirty="0"/>
              <a:t>This provides some "</a:t>
            </a:r>
            <a:r>
              <a:rPr lang="en-US" b="1" dirty="0"/>
              <a:t>breathing space", </a:t>
            </a:r>
            <a:r>
              <a:rPr lang="en-US" dirty="0"/>
              <a:t>shows the subject's environment, </a:t>
            </a:r>
            <a:r>
              <a:rPr lang="en-US" b="1" dirty="0"/>
              <a:t>and stops the photo from looking like a </a:t>
            </a:r>
            <a:r>
              <a:rPr lang="en-US" b="1" dirty="0" err="1" smtClean="0"/>
              <a:t>mugshot</a:t>
            </a:r>
            <a:r>
              <a:rPr lang="en-US" b="1" dirty="0" smtClean="0"/>
              <a:t>. </a:t>
            </a:r>
            <a:r>
              <a:rPr lang="en-US" dirty="0" smtClean="0"/>
              <a:t>We </a:t>
            </a:r>
            <a:r>
              <a:rPr lang="en-US" dirty="0"/>
              <a:t>are naturally drawn to people's eyes. Place them at one of the intersections on the rule of thirds grid to give the shot a clear focal point.</a:t>
            </a:r>
          </a:p>
          <a:p>
            <a:endParaRPr lang="en-US" dirty="0"/>
          </a:p>
        </p:txBody>
      </p:sp>
      <p:pic>
        <p:nvPicPr>
          <p:cNvPr id="3" name="Picture 2" descr="rule-of-thirds-portrait.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0" y="1691192"/>
            <a:ext cx="6464641" cy="4858908"/>
          </a:xfrm>
          <a:prstGeom prst="rect">
            <a:avLst/>
          </a:prstGeom>
        </p:spPr>
      </p:pic>
    </p:spTree>
    <p:extLst>
      <p:ext uri="{BB962C8B-B14F-4D97-AF65-F5344CB8AC3E}">
        <p14:creationId xmlns:p14="http://schemas.microsoft.com/office/powerpoint/2010/main" val="7779741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Phone-Photo-Viewpoint-1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754" y="390723"/>
            <a:ext cx="8288060" cy="6186445"/>
          </a:xfrm>
          <a:prstGeom prst="rect">
            <a:avLst/>
          </a:prstGeom>
        </p:spPr>
      </p:pic>
    </p:spTree>
    <p:extLst>
      <p:ext uri="{BB962C8B-B14F-4D97-AF65-F5344CB8AC3E}">
        <p14:creationId xmlns:p14="http://schemas.microsoft.com/office/powerpoint/2010/main" val="3871273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ule-of-thirds-still-life.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007" y="1058408"/>
            <a:ext cx="7874000" cy="5664200"/>
          </a:xfrm>
          <a:prstGeom prst="rect">
            <a:avLst/>
          </a:prstGeom>
        </p:spPr>
      </p:pic>
    </p:spTree>
    <p:extLst>
      <p:ext uri="{BB962C8B-B14F-4D97-AF65-F5344CB8AC3E}">
        <p14:creationId xmlns:p14="http://schemas.microsoft.com/office/powerpoint/2010/main" val="2841146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ule-of-thirds-vertical.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341" y="1462355"/>
            <a:ext cx="7824703" cy="5199641"/>
          </a:xfrm>
          <a:prstGeom prst="rect">
            <a:avLst/>
          </a:prstGeom>
        </p:spPr>
      </p:pic>
    </p:spTree>
    <p:extLst>
      <p:ext uri="{BB962C8B-B14F-4D97-AF65-F5344CB8AC3E}">
        <p14:creationId xmlns:p14="http://schemas.microsoft.com/office/powerpoint/2010/main" val="10189169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308</TotalTime>
  <Words>649</Words>
  <Application>Microsoft Macintosh PowerPoint</Application>
  <PresentationFormat>On-screen Show (4:3)</PresentationFormat>
  <Paragraphs>54</Paragraphs>
  <Slides>70</Slides>
  <Notes>2</Notes>
  <HiddenSlides>0</HiddenSlides>
  <MMClips>0</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Office Theme</vt:lpstr>
      <vt:lpstr>Photography Composition Basics</vt:lpstr>
      <vt:lpstr>The Rule of Thirds</vt:lpstr>
      <vt:lpstr>The Rule of Thirds The rule of thirds involves mentally dividing up your image using 2 horizontal lines and 2 vertical lines, as shown below. You then position the important elements in your scene along those lines, or at the points where they meet.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Leading Lines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Symmetry and Patterns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Depth of Field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Framing </vt:lpstr>
      <vt:lpstr>PowerPoint Presentation</vt:lpstr>
      <vt:lpstr>PowerPoint Presentation</vt:lpstr>
      <vt:lpstr>PowerPoint Presentation</vt:lpstr>
      <vt:lpstr>PowerPoint Presentation</vt:lpstr>
      <vt:lpstr>PowerPoint Presentation</vt:lpstr>
      <vt:lpstr>PowerPoint Presentation</vt:lpstr>
      <vt:lpstr>Viewpoint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Worm’s Eye View:  Viewer is looking UP at the subject</vt:lpstr>
      <vt:lpstr>PowerPoint Presentation</vt:lpstr>
      <vt:lpstr>PowerPoint Presentation</vt:lpstr>
      <vt:lpstr>PowerPoint Presentation</vt:lpstr>
      <vt:lpstr>PowerPoint Presentation</vt:lpstr>
      <vt:lpstr>PowerPoint Presentation</vt:lpstr>
      <vt:lpstr>PowerPoint Presentation</vt:lpstr>
    </vt:vector>
  </TitlesOfParts>
  <Company>San Diego Unified School District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Photography Composition Basics</dc:title>
  <dc:creator>San Diego Unified School District</dc:creator>
  <cp:lastModifiedBy>Emily Ottaviano</cp:lastModifiedBy>
  <cp:revision>24</cp:revision>
  <dcterms:created xsi:type="dcterms:W3CDTF">2013-01-15T15:47:59Z</dcterms:created>
  <dcterms:modified xsi:type="dcterms:W3CDTF">2016-01-30T22:18:21Z</dcterms:modified>
</cp:coreProperties>
</file>